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256" r:id="rId2"/>
    <p:sldId id="257" r:id="rId3"/>
    <p:sldId id="385" r:id="rId4"/>
    <p:sldId id="386" r:id="rId5"/>
    <p:sldId id="387" r:id="rId6"/>
    <p:sldId id="367" r:id="rId7"/>
    <p:sldId id="388" r:id="rId8"/>
    <p:sldId id="368" r:id="rId9"/>
    <p:sldId id="389" r:id="rId10"/>
    <p:sldId id="375" r:id="rId11"/>
    <p:sldId id="376" r:id="rId12"/>
    <p:sldId id="377" r:id="rId13"/>
    <p:sldId id="378" r:id="rId14"/>
    <p:sldId id="379" r:id="rId15"/>
    <p:sldId id="315" r:id="rId16"/>
    <p:sldId id="332" r:id="rId17"/>
    <p:sldId id="333" r:id="rId18"/>
    <p:sldId id="380" r:id="rId19"/>
    <p:sldId id="381" r:id="rId20"/>
    <p:sldId id="382" r:id="rId21"/>
    <p:sldId id="383" r:id="rId22"/>
    <p:sldId id="384" r:id="rId23"/>
    <p:sldId id="273" r:id="rId24"/>
    <p:sldId id="338" r:id="rId25"/>
    <p:sldId id="340" r:id="rId26"/>
    <p:sldId id="274" r:id="rId27"/>
    <p:sldId id="275" r:id="rId28"/>
    <p:sldId id="348" r:id="rId29"/>
    <p:sldId id="289" r:id="rId30"/>
    <p:sldId id="285"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5"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079" autoAdjust="0"/>
    <p:restoredTop sz="48383" autoAdjust="0"/>
  </p:normalViewPr>
  <p:slideViewPr>
    <p:cSldViewPr snapToGrid="0" snapToObjects="1">
      <p:cViewPr varScale="1">
        <p:scale>
          <a:sx n="61" d="100"/>
          <a:sy n="61" d="100"/>
        </p:scale>
        <p:origin x="248" y="264"/>
      </p:cViewPr>
      <p:guideLst>
        <p:guide orient="horz" pos="2160"/>
        <p:guide pos="3840"/>
      </p:guideLst>
    </p:cSldViewPr>
  </p:slideViewPr>
  <p:notesTextViewPr>
    <p:cViewPr>
      <p:scale>
        <a:sx n="150" d="100"/>
        <a:sy n="150"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7/19/22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النص الكتابي:  </a:t>
            </a:r>
            <a:r>
              <a:rPr lang="ar-LB" dirty="0"/>
              <a:t>متى ١: ١٨- ٢٥       لوقا ٢: ١- ٧.</a:t>
            </a:r>
          </a:p>
          <a:p>
            <a:pPr algn="r"/>
            <a:endParaRPr lang="ar-LB" dirty="0"/>
          </a:p>
          <a:p>
            <a:pPr algn="r"/>
            <a:r>
              <a:rPr lang="ar-LB" b="1" dirty="0"/>
              <a:t>الفكرة الرئسية: </a:t>
            </a:r>
            <a:r>
              <a:rPr lang="ar-LB" dirty="0"/>
              <a:t>أن يدرك الولد أن الله تواضع و تجسد من أجله، و يقدر هذا العمل، و يتمثل بيسوع في تواضعه ومحبته من خلال تعامله مع الآخرين.</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ولادة الطفل يسوع</a:t>
            </a:r>
          </a:p>
          <a:p>
            <a:pPr algn="r"/>
            <a:r>
              <a:rPr lang="ar-LB" dirty="0"/>
              <a:t>كانت مدينة بيت لحم مزدحمة بالناس. ولم يكن هناك مكان لتلد فيه العذراء مريم إلاّ المكان الذي تبيت فيه الحيوانات. وهكذا ولدت مريم ابنها يسوع هناك، ولفَّته في أقمشة ووضعته في المذود الذي كانت الحيوانات تأكل منه.</a:t>
            </a:r>
          </a:p>
          <a:p>
            <a:pPr algn="r"/>
            <a:endParaRPr lang="ar-LB" dirty="0"/>
          </a:p>
          <a:p>
            <a:pPr algn="r"/>
            <a:r>
              <a:rPr lang="ar-LB" b="1" dirty="0"/>
              <a:t>النهاية</a:t>
            </a:r>
          </a:p>
          <a:p>
            <a:pPr algn="r"/>
            <a:r>
              <a:rPr lang="ar-LB" dirty="0"/>
              <a:t>لقد تواضع المسيح في مجيئه إلى أرضنا،  حين تجسَّد لأجلنا، وولد في مذود حقير. لذا يجب علينا أن نتمثَّل به في تواضعه ومحبَّته في تعاملنا مع الآخرين.</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25</a:t>
            </a:fld>
            <a:endParaRPr lang="en-LB"/>
          </a:p>
        </p:txBody>
      </p:sp>
    </p:spTree>
    <p:extLst>
      <p:ext uri="{BB962C8B-B14F-4D97-AF65-F5344CB8AC3E}">
        <p14:creationId xmlns:p14="http://schemas.microsoft.com/office/powerpoint/2010/main" val="22258833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8A1F52"/>
                </a:solidFill>
                <a:latin typeface="Arial" panose="020B0604020202020204" pitchFamily="34" charset="0"/>
              </a:rPr>
              <a:t> المواد المطلوبة: </a:t>
            </a:r>
            <a:r>
              <a:rPr lang="ar-LB" sz="1800" b="0" i="0" u="none" strike="noStrike" baseline="30000" dirty="0">
                <a:solidFill>
                  <a:srgbClr val="8A1F52"/>
                </a:solidFill>
                <a:latin typeface="Arial" panose="020B0604020202020204" pitchFamily="34" charset="0"/>
              </a:rPr>
              <a:t>كتاب مقدَّس، شمعة، ولاّعة، صحن، كلمات الآية.</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8A1F52"/>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8A1F52"/>
                </a:solidFill>
                <a:latin typeface="Arial" panose="020B0604020202020204" pitchFamily="34" charset="0"/>
              </a:rPr>
              <a:t>قدِّم الآية </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800" b="0" i="0" u="none" strike="noStrike" baseline="30000" dirty="0">
                <a:solidFill>
                  <a:srgbClr val="8A1F52"/>
                </a:solidFill>
                <a:latin typeface="Arial" panose="020B0604020202020204" pitchFamily="34" charset="0"/>
              </a:rPr>
              <a:t>أوقف الشمعة في الصحن، هكذا كان العالم مظلمًا ومليئًا بالخطيّة. وعندما تكاثر الشرّ في العالم أصبحنا بحاجة إلى مخلِّص يخلِّصنا من هذه الخطيَّة. يقول الكتاب المقدَّس إنَّ يسوع هو النّور الذي أشرق على العالم.</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8A1F52"/>
              </a:solidFill>
              <a:latin typeface="Arial" panose="020B0604020202020204" pitchFamily="34" charset="0"/>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800" b="0" i="0" u="none" strike="noStrike" baseline="30000" dirty="0">
                <a:solidFill>
                  <a:srgbClr val="8A1F52"/>
                </a:solidFill>
                <a:latin typeface="Arial" panose="020B0604020202020204" pitchFamily="34" charset="0"/>
              </a:rPr>
              <a:t>أشعل الشمعة، عندما يولد يسوع في قلوبنا تختفي الظّلمة ويدخل الفرح والبهجة إليها.</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1" i="0" u="none" strike="noStrike" baseline="30000" dirty="0">
              <a:solidFill>
                <a:srgbClr val="8A1F52"/>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8A1F52"/>
                </a:solidFill>
                <a:latin typeface="Arial" panose="020B0604020202020204" pitchFamily="34" charset="0"/>
              </a:rPr>
              <a:t>اقرأ الآية من الكتاب المقدَّس</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800" b="0" i="0" u="none" strike="noStrike" baseline="30000" dirty="0">
                <a:solidFill>
                  <a:srgbClr val="8A1F52"/>
                </a:solidFill>
                <a:latin typeface="Arial" panose="020B0604020202020204" pitchFamily="34" charset="0"/>
              </a:rPr>
              <a:t>تُخبرنا آية اليوم عن هذا المخلِّص الذي ولد ليُنير العالم.</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800" b="0" i="0" u="none" strike="noStrike" baseline="30000" dirty="0">
                <a:solidFill>
                  <a:srgbClr val="8A1F52"/>
                </a:solidFill>
                <a:latin typeface="Arial" panose="020B0604020202020204" pitchFamily="34" charset="0"/>
              </a:rPr>
              <a:t>شجّع الأولاد على إحضار كتبهم المقدّسة الخاصّة بهم.</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800" b="0" i="0" u="none" strike="noStrike" baseline="30000" dirty="0">
                <a:solidFill>
                  <a:srgbClr val="8A1F52"/>
                </a:solidFill>
                <a:latin typeface="Arial" panose="020B0604020202020204" pitchFamily="34" charset="0"/>
              </a:rPr>
              <a:t>أطلب من أحد الأولاد ان يقرأ الآية بصوت عالٍ وأسلوب واضح.</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ar-LB" sz="1800" b="1" i="0" u="none" strike="noStrike" baseline="30000" dirty="0">
              <a:solidFill>
                <a:srgbClr val="8A1F52"/>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r>
              <a:rPr lang="ar-LB" sz="1800" b="1" i="0" u="none" strike="noStrike" baseline="30000" dirty="0">
                <a:solidFill>
                  <a:srgbClr val="8A1F52"/>
                </a:solidFill>
                <a:latin typeface="Arial" panose="020B0604020202020204" pitchFamily="34" charset="0"/>
              </a:rPr>
              <a:t>شرح وتطبّيق</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800" b="1" i="0" u="sng" strike="noStrike" baseline="30000" dirty="0">
                <a:solidFill>
                  <a:srgbClr val="8A1F52"/>
                </a:solidFill>
                <a:latin typeface="Arial" panose="020B0604020202020204" pitchFamily="34" charset="0"/>
              </a:rPr>
              <a:t>وُلد لكم اليوم: </a:t>
            </a:r>
            <a:r>
              <a:rPr lang="ar-LB" sz="1800" b="0" i="0" u="none" strike="noStrike" baseline="30000" dirty="0">
                <a:solidFill>
                  <a:srgbClr val="8A1F52"/>
                </a:solidFill>
                <a:latin typeface="Arial" panose="020B0604020202020204" pitchFamily="34" charset="0"/>
              </a:rPr>
              <a:t>لم يولد يسوع فقط لمريم ويوسف! ولا للرّعاة وحدهم! لكنّه ولد لنا!! أي لك ولي أيضًا!! ويمكنه أن يولد كلَّ حين في قلب كل من يطلبه. </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800" b="1" i="0" u="sng" strike="noStrike" baseline="30000" dirty="0">
                <a:solidFill>
                  <a:srgbClr val="8A1F52"/>
                </a:solidFill>
                <a:latin typeface="Arial" panose="020B0604020202020204" pitchFamily="34" charset="0"/>
              </a:rPr>
              <a:t>في مدينة داود: </a:t>
            </a:r>
            <a:r>
              <a:rPr lang="ar-LB" sz="1800" b="0" i="0" u="none" strike="noStrike" baseline="30000" dirty="0">
                <a:solidFill>
                  <a:srgbClr val="8A1F52"/>
                </a:solidFill>
                <a:latin typeface="Arial" panose="020B0604020202020204" pitchFamily="34" charset="0"/>
              </a:rPr>
              <a:t>أي في مدينة بيت لحم.</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800" b="1" i="0" u="sng" strike="noStrike" baseline="30000" dirty="0">
                <a:solidFill>
                  <a:srgbClr val="8A1F52"/>
                </a:solidFill>
                <a:latin typeface="Arial" panose="020B0604020202020204" pitchFamily="34" charset="0"/>
              </a:rPr>
              <a:t>مخلِّص هو المسيح الرّب: </a:t>
            </a:r>
            <a:r>
              <a:rPr lang="ar-LB" sz="1800" b="0" i="0" u="none" strike="noStrike" baseline="30000" dirty="0">
                <a:solidFill>
                  <a:srgbClr val="8A1F52"/>
                </a:solidFill>
                <a:latin typeface="Arial" panose="020B0604020202020204" pitchFamily="34" charset="0"/>
              </a:rPr>
              <a:t>أي هو الّذي سيخلّص العالم من خطاياهم، كما أنّه الرب، أي السيِّد.</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ar-LB" sz="1800" b="0" i="0" u="none" strike="noStrike" baseline="30000" dirty="0">
              <a:solidFill>
                <a:srgbClr val="8A1F52"/>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r>
              <a:rPr lang="ar-LB" sz="1800" b="0" i="0" u="none" strike="noStrike" baseline="30000" dirty="0">
                <a:solidFill>
                  <a:srgbClr val="8A1F52"/>
                </a:solidFill>
                <a:latin typeface="Arial" panose="020B0604020202020204" pitchFamily="34" charset="0"/>
              </a:rPr>
              <a:t>كرِّر الآية عدَّة مرّات مع الأولاد.</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0" i="0" u="none" strike="noStrike" baseline="30000" dirty="0">
              <a:solidFill>
                <a:srgbClr val="8A1F52"/>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26</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 المواد المطلوبة: </a:t>
            </a:r>
            <a:r>
              <a:rPr lang="ar-LB" sz="1200" kern="1200" dirty="0">
                <a:solidFill>
                  <a:schemeClr val="tx1"/>
                </a:solidFill>
                <a:effectLst/>
                <a:latin typeface="+mn-lt"/>
                <a:ea typeface="+mn-ea"/>
                <a:cs typeface="+mn-cs"/>
              </a:rPr>
              <a:t>شريط لاصق ملوَّن.</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b="1"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شرح وتطبيق</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الصق الشريط اللاصق الملوَّن على الأرض بشكل دائري أو مربَّع.</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اطلب من الأولاد الوقوف صفًّا واحدًا.</a:t>
            </a:r>
            <a:endParaRPr lang="en-US" sz="1200" kern="1200" dirty="0">
              <a:solidFill>
                <a:schemeClr val="tx1"/>
              </a:solidFill>
              <a:effectLst/>
              <a:latin typeface="+mn-lt"/>
              <a:ea typeface="+mn-ea"/>
              <a:cs typeface="+mn-cs"/>
            </a:endParaRP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على الأولاد أن يركضوا أو يمشوا بسرعة مرورًا بالدائرة أو المربَّع المحدَّد على الأرض.</a:t>
            </a:r>
            <a:endParaRPr lang="en-US" sz="1200" kern="1200" dirty="0">
              <a:solidFill>
                <a:schemeClr val="tx1"/>
              </a:solidFill>
              <a:effectLst/>
              <a:latin typeface="+mn-lt"/>
              <a:ea typeface="+mn-ea"/>
              <a:cs typeface="+mn-cs"/>
            </a:endParaRP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شغِّل الموسيقى لتشجيع الأولاد.</a:t>
            </a:r>
            <a:endParaRPr lang="en-US" sz="1200" kern="1200" dirty="0">
              <a:solidFill>
                <a:schemeClr val="tx1"/>
              </a:solidFill>
              <a:effectLst/>
              <a:latin typeface="+mn-lt"/>
              <a:ea typeface="+mn-ea"/>
              <a:cs typeface="+mn-cs"/>
            </a:endParaRP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LB" sz="1200" kern="1200" dirty="0">
                <a:solidFill>
                  <a:schemeClr val="tx1"/>
                </a:solidFill>
                <a:effectLst/>
                <a:latin typeface="+mn-lt"/>
                <a:ea typeface="+mn-ea"/>
                <a:cs typeface="+mn-cs"/>
              </a:rPr>
              <a:t>الولد الذي يكون في الدائرة عليه أن يقول الآية غيباً.</a:t>
            </a:r>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8A1F52"/>
                </a:solidFill>
                <a:latin typeface="Arial" panose="020B0604020202020204" pitchFamily="34" charset="0"/>
              </a:rPr>
              <a:t> المواد المطلوبة: الهديَّة - ورق لف الهدايا - ورقة لكتابة بعض التحدّيات - شريط لاصق.</a:t>
            </a:r>
          </a:p>
          <a:p>
            <a:pPr marR="0" algn="r" rtl="1"/>
            <a:endParaRPr lang="en-US" sz="1800" b="0" i="0" u="none" strike="noStrike" baseline="30000" dirty="0">
              <a:solidFill>
                <a:srgbClr val="24408E"/>
              </a:solidFill>
              <a:latin typeface="Arial" panose="020B0604020202020204" pitchFamily="34" charset="0"/>
            </a:endParaRPr>
          </a:p>
          <a:p>
            <a:pPr marR="0" algn="r" rtl="1"/>
            <a:r>
              <a:rPr lang="ar-LB" sz="1800" b="1" i="0" u="none" strike="noStrike" baseline="30000" dirty="0">
                <a:solidFill>
                  <a:srgbClr val="24408E"/>
                </a:solidFill>
                <a:latin typeface="Arial" panose="020B0604020202020204" pitchFamily="34" charset="0"/>
              </a:rPr>
              <a:t>طريقة التحضير</a:t>
            </a:r>
          </a:p>
          <a:p>
            <a:pPr marR="0" algn="r" rtl="1"/>
            <a:r>
              <a:rPr lang="ar-LB" sz="1800" b="0" i="0" u="none" strike="noStrike" baseline="30000" dirty="0">
                <a:solidFill>
                  <a:srgbClr val="24408E"/>
                </a:solidFill>
                <a:latin typeface="Arial" panose="020B0604020202020204" pitchFamily="34" charset="0"/>
              </a:rPr>
              <a:t>١- اختر هديَّة معيَّنة مناسبة للفتيات والفتيان.</a:t>
            </a:r>
          </a:p>
          <a:p>
            <a:pPr marR="0" algn="r" rtl="1"/>
            <a:r>
              <a:rPr lang="ar-LB" sz="1800" b="0" i="0" u="none" strike="noStrike" baseline="30000" dirty="0">
                <a:solidFill>
                  <a:srgbClr val="24408E"/>
                </a:solidFill>
                <a:latin typeface="Arial" panose="020B0604020202020204" pitchFamily="34" charset="0"/>
              </a:rPr>
              <a:t>٢- قم بتغليف الهديَّة.</a:t>
            </a:r>
          </a:p>
          <a:p>
            <a:pPr marR="0" algn="r" rtl="1"/>
            <a:r>
              <a:rPr lang="ar-LB" sz="1800" b="0" i="0" u="none" strike="noStrike" baseline="30000" dirty="0">
                <a:solidFill>
                  <a:srgbClr val="24408E"/>
                </a:solidFill>
                <a:latin typeface="Arial" panose="020B0604020202020204" pitchFamily="34" charset="0"/>
              </a:rPr>
              <a:t>٣- اكتب على ورقة تحدّيًا أو سؤالاً معيّنًا والصقه عليها، مثلاً: قُل الآية غيباً - أطلب من صديقك أن يرنِّم ترنيمة “أين ولد يسوع؟” - ما اسم الملاك الذي بشَّر مريم ويوسف؟</a:t>
            </a:r>
          </a:p>
          <a:p>
            <a:pPr marR="0" algn="r" rtl="1"/>
            <a:r>
              <a:rPr lang="ar-LB" sz="1800" b="0" i="0" u="none" strike="noStrike" baseline="30000" dirty="0">
                <a:solidFill>
                  <a:srgbClr val="24408E"/>
                </a:solidFill>
                <a:latin typeface="Arial" panose="020B0604020202020204" pitchFamily="34" charset="0"/>
              </a:rPr>
              <a:t>٤- قم بتغليف الهديَّة مرَّة أخرى، واكتب سؤالاً آخر. </a:t>
            </a:r>
          </a:p>
          <a:p>
            <a:pPr marR="0" algn="r" rtl="1"/>
            <a:r>
              <a:rPr lang="ar-LB" sz="1800" b="0" i="0" u="none" strike="noStrike" baseline="30000" dirty="0">
                <a:solidFill>
                  <a:srgbClr val="24408E"/>
                </a:solidFill>
                <a:latin typeface="Arial" panose="020B0604020202020204" pitchFamily="34" charset="0"/>
              </a:rPr>
              <a:t>٥- أعد تكرار هذه العمليّة حتى يصبح لديك هديَّة كبيرة.</a:t>
            </a:r>
            <a:endParaRPr lang="en-US" sz="1800" b="0" i="0" u="none" strike="noStrike" baseline="30000" dirty="0">
              <a:solidFill>
                <a:srgbClr val="24408E"/>
              </a:solidFill>
              <a:latin typeface="Arial" panose="020B0604020202020204" pitchFamily="34" charset="0"/>
            </a:endParaRPr>
          </a:p>
          <a:p>
            <a:pPr marR="0" algn="r" rtl="1"/>
            <a:endParaRPr lang="en-US" sz="1800" b="1" i="0" u="none" strike="noStrike" baseline="30000" dirty="0">
              <a:solidFill>
                <a:srgbClr val="24408E"/>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YE" sz="1800" b="1" i="0" u="none" strike="noStrike" baseline="30000" dirty="0">
                <a:solidFill>
                  <a:srgbClr val="24408E"/>
                </a:solidFill>
                <a:latin typeface="Arial" panose="020B0604020202020204" pitchFamily="34" charset="0"/>
              </a:rPr>
              <a:t>شرح اللّعبة</a:t>
            </a:r>
            <a:endParaRPr lang="en-US" sz="1800" b="1" i="0" u="none" strike="noStrike" baseline="30000" dirty="0">
              <a:solidFill>
                <a:srgbClr val="24408E"/>
              </a:solidFill>
              <a:latin typeface="Arial" panose="020B0604020202020204" pitchFamily="34" charset="0"/>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YE" sz="1800" b="0" i="0" u="none" strike="noStrike" baseline="30000" dirty="0">
                <a:solidFill>
                  <a:srgbClr val="24408E"/>
                </a:solidFill>
                <a:latin typeface="Arial" panose="020B0604020202020204" pitchFamily="34" charset="0"/>
              </a:rPr>
              <a:t>اطوِ الكرتون كما في الصورة والصقه بالغراء.</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YE" sz="1800" b="0" i="0" u="none" strike="noStrike" baseline="30000" dirty="0">
                <a:solidFill>
                  <a:srgbClr val="24408E"/>
                </a:solidFill>
                <a:latin typeface="Arial" panose="020B0604020202020204" pitchFamily="34" charset="0"/>
              </a:rPr>
              <a:t>الصق الكرة البيضاء على الرأس.</a:t>
            </a:r>
            <a:endParaRPr lang="en-US" sz="1800" b="0" i="0" u="none" strike="noStrike" baseline="30000" dirty="0">
              <a:solidFill>
                <a:srgbClr val="24408E"/>
              </a:solidFill>
              <a:latin typeface="Arial" panose="020B0604020202020204" pitchFamily="34" charset="0"/>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YE" sz="1800" b="0" i="0" u="none" strike="noStrike" baseline="30000" dirty="0">
                <a:solidFill>
                  <a:srgbClr val="24408E"/>
                </a:solidFill>
                <a:latin typeface="Arial" panose="020B0604020202020204" pitchFamily="34" charset="0"/>
              </a:rPr>
              <a:t>ضع الأشرطة البراقة على عنق الملاك وعلى رأسه.</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YE" sz="1800" b="0" i="0" u="none" strike="noStrike" baseline="30000" dirty="0">
              <a:solidFill>
                <a:srgbClr val="24408E"/>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YE" sz="1800" b="0" i="0" u="none" strike="noStrike" baseline="30000" dirty="0">
                <a:solidFill>
                  <a:srgbClr val="24408E"/>
                </a:solidFill>
                <a:latin typeface="Arial" panose="020B0604020202020204" pitchFamily="34" charset="0"/>
              </a:rPr>
              <a:t>ملاحظة: يمكنك كتابة كلمات الآية على الملاك.</a:t>
            </a:r>
            <a:endParaRPr lang="ar-LB" sz="1800" b="1" i="0" u="none" strike="noStrike" baseline="30000" dirty="0">
              <a:solidFill>
                <a:srgbClr val="24408E"/>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800" b="1" i="0" u="none" strike="noStrike" baseline="30000" dirty="0">
              <a:solidFill>
                <a:srgbClr val="24408E"/>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YE" sz="1800" b="0" i="0" u="none" strike="noStrike" baseline="30000" dirty="0">
                <a:solidFill>
                  <a:srgbClr val="24408E"/>
                </a:solidFill>
                <a:latin typeface="Arial" panose="020B0604020202020204" pitchFamily="34" charset="0"/>
              </a:rPr>
              <a:t>1- اطلب من الأطفال الجلوس على شكل دائرة. </a:t>
            </a:r>
          </a:p>
          <a:p>
            <a:pPr marL="0" marR="0" lvl="0" indent="0" algn="r" defTabSz="914400" rtl="1" eaLnBrk="1" fontAlgn="auto" latinLnBrk="0" hangingPunct="1">
              <a:lnSpc>
                <a:spcPct val="100000"/>
              </a:lnSpc>
              <a:spcBef>
                <a:spcPts val="0"/>
              </a:spcBef>
              <a:spcAft>
                <a:spcPts val="0"/>
              </a:spcAft>
              <a:buClrTx/>
              <a:buSzTx/>
              <a:buFontTx/>
              <a:buNone/>
              <a:tabLst/>
              <a:defRPr/>
            </a:pPr>
            <a:r>
              <a:rPr lang="ar-YE" sz="1800" b="0" i="0" u="none" strike="noStrike" baseline="30000" dirty="0">
                <a:solidFill>
                  <a:srgbClr val="24408E"/>
                </a:solidFill>
                <a:latin typeface="Arial" panose="020B0604020202020204" pitchFamily="34" charset="0"/>
              </a:rPr>
              <a:t>اطلب منهم تمرير الهديَّة من شخص إلى آخر.</a:t>
            </a:r>
          </a:p>
          <a:p>
            <a:pPr marL="0" marR="0" lvl="0" indent="0" algn="r" defTabSz="914400" rtl="1" eaLnBrk="1" fontAlgn="auto" latinLnBrk="0" hangingPunct="1">
              <a:lnSpc>
                <a:spcPct val="100000"/>
              </a:lnSpc>
              <a:spcBef>
                <a:spcPts val="0"/>
              </a:spcBef>
              <a:spcAft>
                <a:spcPts val="0"/>
              </a:spcAft>
              <a:buClrTx/>
              <a:buSzTx/>
              <a:buFontTx/>
              <a:buNone/>
              <a:tabLst/>
              <a:defRPr/>
            </a:pPr>
            <a:r>
              <a:rPr lang="ar-YE" sz="1800" b="0" i="0" u="none" strike="noStrike" baseline="30000" dirty="0">
                <a:solidFill>
                  <a:srgbClr val="24408E"/>
                </a:solidFill>
                <a:latin typeface="Arial" panose="020B0604020202020204" pitchFamily="34" charset="0"/>
              </a:rPr>
              <a:t>2- شغِّل الموسيقى أثناء اللعب.</a:t>
            </a:r>
          </a:p>
          <a:p>
            <a:pPr marL="0" marR="0" lvl="0" indent="0" algn="r" defTabSz="914400" rtl="1" eaLnBrk="1" fontAlgn="auto" latinLnBrk="0" hangingPunct="1">
              <a:lnSpc>
                <a:spcPct val="100000"/>
              </a:lnSpc>
              <a:spcBef>
                <a:spcPts val="0"/>
              </a:spcBef>
              <a:spcAft>
                <a:spcPts val="0"/>
              </a:spcAft>
              <a:buClrTx/>
              <a:buSzTx/>
              <a:buFontTx/>
              <a:buNone/>
              <a:tabLst/>
              <a:defRPr/>
            </a:pPr>
            <a:r>
              <a:rPr lang="ar-YE" sz="1800" b="0" i="0" u="none" strike="noStrike" baseline="30000" dirty="0">
                <a:solidFill>
                  <a:srgbClr val="24408E"/>
                </a:solidFill>
                <a:latin typeface="Arial" panose="020B0604020202020204" pitchFamily="34" charset="0"/>
              </a:rPr>
              <a:t>عند توقُّف الموسيقى، على الولد الذي توقَّفت عنده الهديَّة أن يفتح ورقة واحدة ملفوفة بها الهديَّة ويجيب عن السؤال الموجود هناك، ثم يمرِّر الهديَّة مجدَّدًا. </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YE" sz="1800" b="0" i="0" u="none" strike="noStrike" baseline="30000" dirty="0">
              <a:solidFill>
                <a:srgbClr val="24408E"/>
              </a:solidFill>
              <a:latin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YE" sz="1800" b="0" i="0" u="none" strike="noStrike" baseline="30000" dirty="0">
                <a:solidFill>
                  <a:srgbClr val="24408E"/>
                </a:solidFill>
                <a:latin typeface="Arial" panose="020B0604020202020204" pitchFamily="34" charset="0"/>
              </a:rPr>
              <a:t>أعِد تكرار هذه العمليَّة حتى انتهاء الأسئلة جميعها والحصول على الهديَّة.</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YE" sz="1800" b="0" i="0" u="none" strike="noStrike" baseline="30000" dirty="0">
              <a:solidFill>
                <a:srgbClr val="24408E"/>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0733B0E-556F-354F-91C9-545EC2CF5A30}" type="slidenum">
              <a:rPr lang="en-LB" smtClean="0"/>
              <a:t>28</a:t>
            </a:fld>
            <a:endParaRPr lang="en-LB"/>
          </a:p>
        </p:txBody>
      </p:sp>
    </p:spTree>
    <p:extLst>
      <p:ext uri="{BB962C8B-B14F-4D97-AF65-F5344CB8AC3E}">
        <p14:creationId xmlns:p14="http://schemas.microsoft.com/office/powerpoint/2010/main" val="1499433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r" rtl="1"/>
            <a:r>
              <a:rPr lang="ar-LB" sz="1800" b="1" i="0" u="none" strike="noStrike" baseline="30000" dirty="0">
                <a:solidFill>
                  <a:srgbClr val="8A1F52"/>
                </a:solidFill>
                <a:latin typeface="Arial" panose="020B0604020202020204" pitchFamily="34" charset="0"/>
              </a:rPr>
              <a:t>المواد المطلوبة:</a:t>
            </a:r>
            <a:r>
              <a:rPr lang="ar-LB" sz="1800" b="1" i="0" u="none" strike="noStrike" baseline="30000" dirty="0">
                <a:solidFill>
                  <a:srgbClr val="8A1F52"/>
                </a:solidFill>
                <a:latin typeface="Tahoma" panose="020B0604030504040204" pitchFamily="34" charset="0"/>
              </a:rPr>
              <a:t> </a:t>
            </a:r>
            <a:r>
              <a:rPr lang="ar-LB" sz="1800" b="0" i="0" u="none" strike="noStrike" baseline="30000" dirty="0">
                <a:solidFill>
                  <a:srgbClr val="8A1F52"/>
                </a:solidFill>
                <a:latin typeface="Arial" panose="020B0604020202020204" pitchFamily="34" charset="0"/>
              </a:rPr>
              <a:t>كرتون أبيض - أشرطة برّاقة - غراء - كرة بيضاء صغيرة.</a:t>
            </a:r>
          </a:p>
          <a:p>
            <a:pPr marR="0" algn="r" rtl="1"/>
            <a:endParaRPr lang="en-US" sz="1800" b="0" i="0" u="none" strike="noStrike" baseline="30000" dirty="0">
              <a:solidFill>
                <a:srgbClr val="8A1F52"/>
              </a:solidFill>
              <a:latin typeface="Arial" panose="020B0604020202020204" pitchFamily="34" charset="0"/>
            </a:endParaRPr>
          </a:p>
          <a:p>
            <a:pPr marR="0" algn="r" rtl="1"/>
            <a:r>
              <a:rPr lang="ar-LB" sz="1800" b="1" i="0" u="none" strike="noStrike" baseline="30000" dirty="0">
                <a:solidFill>
                  <a:srgbClr val="8A1F52"/>
                </a:solidFill>
                <a:latin typeface="Arial" panose="020B0604020202020204" pitchFamily="34" charset="0"/>
              </a:rPr>
              <a:t>شرح وتطبيق</a:t>
            </a:r>
          </a:p>
          <a:p>
            <a:pPr marR="0" algn="r" rtl="1"/>
            <a:r>
              <a:rPr lang="ar-LB" sz="1800" b="0" i="0" u="none" strike="noStrike" baseline="30000" dirty="0">
                <a:solidFill>
                  <a:srgbClr val="8A1F52"/>
                </a:solidFill>
                <a:latin typeface="Arial" panose="020B0604020202020204" pitchFamily="34" charset="0"/>
              </a:rPr>
              <a:t>اطوِ الكرتون كما في الصورة والصقه بالغراء.</a:t>
            </a:r>
          </a:p>
          <a:p>
            <a:pPr marR="0" algn="r" rtl="1"/>
            <a:r>
              <a:rPr lang="ar-LB" sz="1800" b="0" i="0" u="none" strike="noStrike" baseline="30000" dirty="0">
                <a:solidFill>
                  <a:srgbClr val="8A1F52"/>
                </a:solidFill>
                <a:latin typeface="Arial" panose="020B0604020202020204" pitchFamily="34" charset="0"/>
              </a:rPr>
              <a:t>الصق الكرة البيضاء على الرأس.</a:t>
            </a:r>
          </a:p>
          <a:p>
            <a:pPr marR="0" algn="r" rtl="1"/>
            <a:r>
              <a:rPr lang="ar-LB" sz="1800" b="0" i="0" u="none" strike="noStrike" baseline="30000" dirty="0">
                <a:solidFill>
                  <a:srgbClr val="8A1F52"/>
                </a:solidFill>
                <a:latin typeface="Arial" panose="020B0604020202020204" pitchFamily="34" charset="0"/>
              </a:rPr>
              <a:t>ضع الأشرطة البراقة على عنق الملاك وعلى رأسه.</a:t>
            </a:r>
          </a:p>
          <a:p>
            <a:pPr marR="0" algn="r" rtl="1"/>
            <a:endParaRPr lang="ar-LB" sz="1800" b="0" i="0" u="none" strike="noStrike" baseline="30000" dirty="0">
              <a:solidFill>
                <a:srgbClr val="8A1F52"/>
              </a:solidFill>
              <a:latin typeface="Arial" panose="020B0604020202020204" pitchFamily="34" charset="0"/>
            </a:endParaRPr>
          </a:p>
          <a:p>
            <a:pPr marR="0" algn="r" rtl="1"/>
            <a:r>
              <a:rPr lang="ar-LB" sz="1800" b="0" i="0" u="none" strike="noStrike" baseline="30000" dirty="0">
                <a:solidFill>
                  <a:srgbClr val="8A1F52"/>
                </a:solidFill>
                <a:latin typeface="Arial" panose="020B0604020202020204" pitchFamily="34" charset="0"/>
              </a:rPr>
              <a:t>ملاحظة: يمكنك كتابة كلمات الآية على الملاك.</a:t>
            </a:r>
          </a:p>
          <a:p>
            <a:pPr marR="0" algn="r" rtl="1"/>
            <a:endParaRPr lang="en-GB" sz="1800" b="0" i="0" u="none" strike="noStrike" baseline="30000" dirty="0">
              <a:solidFill>
                <a:srgbClr val="8A1F52"/>
              </a:solidFill>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21546855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endParaRPr lang="en-US"/>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35806990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4408E"/>
                </a:solidFill>
                <a:latin typeface="Arial" panose="020B0604020202020204" pitchFamily="34" charset="0"/>
              </a:rPr>
              <a:t>أهلاً وسهلاً بكم أصدقائي في لقائنا الجديد. أنا سعيد/ة ومتحمِّس جدًّا لبرنامج اليوم. حيث سنتناول في هذه الحصَّة عن محبة يسوع وتواضعه، وكيف يجب أن نتمثَّل به في تعاملنا مع الآخرين. ولكن دعونا أوَّلاً نبدأ برنامجنا بالصلاة طالبين حضور الرب في وسطنا، ليكون هذا اللقاء بركة لحياتنا (شجِّع الأولاد على الصّلاة)</a:t>
            </a:r>
          </a:p>
          <a:p>
            <a:pPr algn="r" rtl="1"/>
            <a:endParaRPr lang="ar-LB" sz="1200" dirty="0"/>
          </a:p>
          <a:p>
            <a:pPr marL="0" marR="0" lvl="0" indent="0" algn="r" defTabSz="914400" rtl="1" eaLnBrk="1" fontAlgn="auto" latinLnBrk="0" hangingPunct="1">
              <a:lnSpc>
                <a:spcPct val="100000"/>
              </a:lnSpc>
              <a:spcBef>
                <a:spcPts val="0"/>
              </a:spcBef>
              <a:spcAft>
                <a:spcPts val="0"/>
              </a:spcAft>
              <a:buClrTx/>
              <a:buSzTx/>
              <a:buFontTx/>
              <a:buNone/>
              <a:tabLst/>
              <a:defRPr/>
            </a:pPr>
            <a:r>
              <a:rPr lang="ar-LB" sz="1800" b="0" i="0" u="none" strike="noStrike" baseline="30000" dirty="0">
                <a:solidFill>
                  <a:srgbClr val="24408E"/>
                </a:solidFill>
                <a:latin typeface="Arial" panose="020B0604020202020204" pitchFamily="34" charset="0"/>
              </a:rPr>
              <a:t>“أشكرك يا رب على هذا النهار الجديد، وعلى هذه الفرصة التي نجتمع فيها بعضنا مع بعض. شكرًا لأن جميع أصدقائي الصغار معنا. نسبِّحك ونحمدك على كل عطاياك لنا. نحن هنا يا رب لأنَّنا نريد أن نسمع كلمتك، نطلب منك أن تفتح أذهاننا لنتعلَّم عنك أكثر، باسم يسوع آمين.”</a:t>
            </a:r>
          </a:p>
          <a:p>
            <a:pPr algn="r" rtl="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 - ١ -</a:t>
            </a:r>
          </a:p>
          <a:p>
            <a:pPr algn="ctr"/>
            <a:r>
              <a:rPr lang="ar-LB" dirty="0"/>
              <a:t>إجا عيد الميلاد                        رح تفرح كل البلاد</a:t>
            </a:r>
          </a:p>
          <a:p>
            <a:pPr algn="ctr"/>
            <a:r>
              <a:rPr lang="ar-LB" dirty="0"/>
              <a:t>يسوع من السما                        إجا لكل الولاد</a:t>
            </a:r>
          </a:p>
          <a:p>
            <a:pPr algn="ctr"/>
            <a:r>
              <a:rPr lang="ar-LB" dirty="0"/>
              <a:t>نحنا مبسوطين                         ودايما فرحانين</a:t>
            </a:r>
          </a:p>
          <a:p>
            <a:pPr algn="ctr"/>
            <a:r>
              <a:rPr lang="ar-LB" dirty="0"/>
              <a:t>منعيد عيدك يا يسوع                   وحبك متذكرين</a:t>
            </a:r>
          </a:p>
          <a:p>
            <a:pPr algn="ctr"/>
            <a:endParaRPr lang="ar-LB" dirty="0"/>
          </a:p>
          <a:p>
            <a:pPr algn="ctr"/>
            <a:r>
              <a:rPr lang="ar-LB" dirty="0"/>
              <a:t>- القرار -</a:t>
            </a:r>
          </a:p>
          <a:p>
            <a:pPr algn="ctr"/>
            <a:r>
              <a:rPr lang="ar-LB" dirty="0"/>
              <a:t>دقوا جراس جراس العيد             هيدا عيد يسوع</a:t>
            </a:r>
          </a:p>
          <a:p>
            <a:pPr algn="ctr"/>
            <a:r>
              <a:rPr lang="ar-LB" dirty="0"/>
              <a:t>إجا ليخلص كل الناس                 ويمسح كل الدموع</a:t>
            </a:r>
          </a:p>
          <a:p>
            <a:pPr algn="ctr"/>
            <a:r>
              <a:rPr lang="ar-LB" dirty="0"/>
              <a:t>             الزعل أو الحزن صار ممنوع</a:t>
            </a:r>
          </a:p>
          <a:p>
            <a:pPr algn="ctr"/>
            <a:endParaRPr lang="ar-LB" dirty="0"/>
          </a:p>
          <a:p>
            <a:pPr algn="ctr"/>
            <a:r>
              <a:rPr lang="ar-LB" dirty="0"/>
              <a:t> - ٢ -</a:t>
            </a:r>
          </a:p>
          <a:p>
            <a:pPr algn="ctr"/>
            <a:r>
              <a:rPr lang="ar-LB" dirty="0"/>
              <a:t>أنا بهيدا العيد                         قلبي صار جديد</a:t>
            </a:r>
          </a:p>
          <a:p>
            <a:pPr algn="ctr"/>
            <a:r>
              <a:rPr lang="ar-LB" dirty="0"/>
              <a:t>رح خبر كل الناس                  هالخبر السعيد</a:t>
            </a:r>
          </a:p>
          <a:p>
            <a:pPr algn="ctr"/>
            <a:r>
              <a:rPr lang="ar-LB" dirty="0"/>
              <a:t>إجا يسوع ع الأرض                من زمان بعيد</a:t>
            </a:r>
          </a:p>
          <a:p>
            <a:pPr algn="ctr"/>
            <a:r>
              <a:rPr lang="ar-LB" dirty="0"/>
              <a:t>حتى يخلصك (اسم الولد )          وتصير إنسان جديد</a:t>
            </a:r>
          </a:p>
          <a:p>
            <a:pPr algn="ctr"/>
            <a:endParaRPr lang="ar-LB" dirty="0"/>
          </a:p>
          <a:p>
            <a:pPr algn="ctr"/>
            <a:r>
              <a:rPr lang="ar-LB" dirty="0"/>
              <a:t>- ٣ -</a:t>
            </a:r>
          </a:p>
          <a:p>
            <a:pPr algn="ctr"/>
            <a:r>
              <a:rPr lang="ar-LB" dirty="0"/>
              <a:t>أنا بهيدا العيد                        رح أعمل شي جديد</a:t>
            </a:r>
          </a:p>
          <a:p>
            <a:pPr algn="ctr"/>
            <a:r>
              <a:rPr lang="ar-LB" dirty="0"/>
              <a:t>رح عيش متل يسوع                وغني هالنشيد</a:t>
            </a:r>
          </a:p>
          <a:p>
            <a:pPr algn="ctr"/>
            <a:r>
              <a:rPr lang="ar-LB" dirty="0"/>
              <a:t>إجا يسوع عَ الأرض من زمان بعيد حتى يشيل كل</a:t>
            </a:r>
          </a:p>
          <a:p>
            <a:pPr algn="ctr"/>
            <a:r>
              <a:rPr lang="ar-LB" dirty="0"/>
              <a:t>الحزن ويخلي الفرحة تزيد </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2147453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4</a:t>
            </a:fld>
            <a:endParaRPr lang="en-LB"/>
          </a:p>
        </p:txBody>
      </p:sp>
    </p:spTree>
    <p:extLst>
      <p:ext uri="{BB962C8B-B14F-4D97-AF65-F5344CB8AC3E}">
        <p14:creationId xmlns:p14="http://schemas.microsoft.com/office/powerpoint/2010/main" val="19973946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algn="ctr" rtl="1"/>
            <a:r>
              <a:rPr lang="ar-LB" dirty="0"/>
              <a:t>يلّا يلّا يا أولاد     </a:t>
            </a:r>
          </a:p>
          <a:p>
            <a:pPr marR="0" algn="ctr" rtl="1"/>
            <a:r>
              <a:rPr lang="ar-LB" dirty="0"/>
              <a:t>سمعوني بوضوح</a:t>
            </a:r>
          </a:p>
          <a:p>
            <a:pPr marR="0" algn="ctr" rtl="1"/>
            <a:r>
              <a:rPr lang="ar-LB" dirty="0"/>
              <a:t>(هيدا أحلى عيد بالكون             لأنُّه عيد يسوع)×۲</a:t>
            </a:r>
          </a:p>
          <a:p>
            <a:pPr marR="0" algn="ctr" rtl="1"/>
            <a:r>
              <a:rPr lang="ar-LB" dirty="0"/>
              <a:t>إجوا المجوس لعند يسوع           من محل بعيد</a:t>
            </a:r>
          </a:p>
          <a:p>
            <a:pPr marR="0" algn="ctr" rtl="1"/>
            <a:r>
              <a:rPr lang="ar-LB" dirty="0"/>
              <a:t>لحتَّى يقدموا هدايا                  ويسجدوا بخشوع</a:t>
            </a:r>
          </a:p>
          <a:p>
            <a:pPr marR="0" algn="ctr" rtl="1"/>
            <a:endParaRPr lang="ar-LB" dirty="0"/>
          </a:p>
          <a:p>
            <a:pPr marR="0" algn="ctr" rtl="1"/>
            <a:r>
              <a:rPr lang="ar-LB" dirty="0"/>
              <a:t>إجا ملايكة كتار كتير وظهروا للرعاة</a:t>
            </a:r>
          </a:p>
          <a:p>
            <a:pPr marR="0" algn="ctr" rtl="1"/>
            <a:endParaRPr lang="ar-LB" dirty="0"/>
          </a:p>
          <a:p>
            <a:pPr marR="0" algn="ctr" rtl="1"/>
            <a:r>
              <a:rPr lang="ar-LB" dirty="0"/>
              <a:t>المجّد لله في الأعالي               وعلى الأرض السلام</a:t>
            </a:r>
          </a:p>
          <a:p>
            <a:pPr marR="0" algn="ctr" rtl="1"/>
            <a:r>
              <a:rPr lang="ar-LB" dirty="0"/>
              <a:t>يلّا كلنا بصوت عالي              منقولُّه ليسوع</a:t>
            </a:r>
          </a:p>
          <a:p>
            <a:pPr marR="0" algn="ctr" rtl="1"/>
            <a:r>
              <a:rPr lang="ar-LB" dirty="0"/>
              <a:t>بدِّي حبَّك يا يسوع                 طول ما أنا موجود</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10</a:t>
            </a:fld>
            <a:endParaRPr lang="en-LB"/>
          </a:p>
        </p:txBody>
      </p:sp>
    </p:spTree>
    <p:extLst>
      <p:ext uri="{BB962C8B-B14F-4D97-AF65-F5344CB8AC3E}">
        <p14:creationId xmlns:p14="http://schemas.microsoft.com/office/powerpoint/2010/main" val="22952283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(مين هوِّ مَلِك السَّما مين هوِّ مَلِك الأرض</a:t>
            </a:r>
          </a:p>
          <a:p>
            <a:pPr algn="ctr"/>
            <a:r>
              <a:rPr lang="ar-LB" dirty="0"/>
              <a:t>مين هوِّ مَلِك العالم كِلُّه هوِّ مَلِكِي</a:t>
            </a:r>
          </a:p>
          <a:p>
            <a:pPr algn="ctr"/>
            <a:r>
              <a:rPr lang="ar-LB" dirty="0"/>
              <a:t>ي س و ع …... يسوع</a:t>
            </a:r>
          </a:p>
          <a:p>
            <a:pPr algn="ctr"/>
            <a:r>
              <a:rPr lang="ar-LB" dirty="0"/>
              <a:t>هوِّ مَلِك الملوك</a:t>
            </a:r>
          </a:p>
          <a:p>
            <a:pPr algn="ctr"/>
            <a:r>
              <a:rPr lang="ar-LB" dirty="0"/>
              <a:t>هوِّ مَلِك العالم كِلُّه هوِّ مَلِكِي)٢</a:t>
            </a:r>
          </a:p>
          <a:p>
            <a:pPr algn="ctr"/>
            <a:endParaRPr lang="ar-LB" dirty="0"/>
          </a:p>
          <a:p>
            <a:pPr algn="ctr"/>
            <a:r>
              <a:rPr lang="ar-LB" dirty="0"/>
              <a:t>(يسوع مَلِك السَّما يسوع مَلِك الأرض</a:t>
            </a:r>
          </a:p>
          <a:p>
            <a:pPr algn="ctr"/>
            <a:r>
              <a:rPr lang="ar-LB" dirty="0"/>
              <a:t>يسوع مَلِك العالم كِلُّه ويسوع مَلِكِي</a:t>
            </a:r>
          </a:p>
          <a:p>
            <a:pPr algn="ctr"/>
            <a:r>
              <a:rPr lang="ar-LB" dirty="0"/>
              <a:t>ي س و ع …… يسوع</a:t>
            </a:r>
          </a:p>
          <a:p>
            <a:pPr algn="ctr"/>
            <a:r>
              <a:rPr lang="ar-LB" dirty="0"/>
              <a:t>هوِّ مَلِك الملوك</a:t>
            </a:r>
          </a:p>
          <a:p>
            <a:pPr algn="ctr"/>
            <a:r>
              <a:rPr lang="ar-LB" dirty="0"/>
              <a:t>يسوع مَلِك العالم كِلُّه ويسوع مَلِكِي)٢</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15</a:t>
            </a:fld>
            <a:endParaRPr lang="en-LB"/>
          </a:p>
        </p:txBody>
      </p:sp>
    </p:spTree>
    <p:extLst>
      <p:ext uri="{BB962C8B-B14F-4D97-AF65-F5344CB8AC3E}">
        <p14:creationId xmlns:p14="http://schemas.microsoft.com/office/powerpoint/2010/main" val="1847162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حبُّك بيحير</a:t>
            </a:r>
          </a:p>
          <a:p>
            <a:pPr algn="ctr"/>
            <a:r>
              <a:rPr lang="ar-LB" dirty="0"/>
              <a:t>جيت طفل صغيَّر</a:t>
            </a:r>
          </a:p>
          <a:p>
            <a:pPr algn="ctr"/>
            <a:r>
              <a:rPr lang="ar-LB" dirty="0"/>
              <a:t>أحضان بتشيلك</a:t>
            </a:r>
          </a:p>
          <a:p>
            <a:pPr algn="ctr"/>
            <a:r>
              <a:rPr lang="ar-LB" dirty="0"/>
              <a:t>وهدايا تجيلك...</a:t>
            </a:r>
          </a:p>
          <a:p>
            <a:pPr algn="ctr"/>
            <a:r>
              <a:rPr lang="ar-LB" dirty="0"/>
              <a:t>زينا</a:t>
            </a:r>
          </a:p>
          <a:p>
            <a:pPr algn="ctr"/>
            <a:r>
              <a:rPr lang="ar-LB" dirty="0"/>
              <a:t>تعال نظّف قلبي واسكن فيه</a:t>
            </a:r>
          </a:p>
          <a:p>
            <a:pPr algn="ctr"/>
            <a:r>
              <a:rPr lang="ar-LB" dirty="0"/>
              <a:t>ويكون ميلادك يارب فيه حبك</a:t>
            </a:r>
          </a:p>
          <a:p>
            <a:pPr algn="ctr"/>
            <a:r>
              <a:rPr lang="ar-LB" dirty="0"/>
              <a:t>حبَّك بيحير</a:t>
            </a:r>
          </a:p>
          <a:p>
            <a:pPr algn="ctr"/>
            <a:r>
              <a:rPr lang="ar-LB" dirty="0"/>
              <a:t>جيت طفل صغير</a:t>
            </a:r>
          </a:p>
          <a:p>
            <a:pPr algn="ctr"/>
            <a:r>
              <a:rPr lang="ar-LB" dirty="0"/>
              <a:t>أحضان بتشيلك</a:t>
            </a:r>
          </a:p>
          <a:p>
            <a:pPr algn="ctr"/>
            <a:r>
              <a:rPr lang="ar-LB" dirty="0"/>
              <a:t>وهدايا تجيلك...</a:t>
            </a:r>
          </a:p>
          <a:p>
            <a:pPr algn="ctr"/>
            <a:r>
              <a:rPr lang="ar-LB" dirty="0"/>
              <a:t>زينا</a:t>
            </a:r>
          </a:p>
          <a:p>
            <a:pPr algn="ctr"/>
            <a:r>
              <a:rPr lang="ar-LB" dirty="0"/>
              <a:t>تعال نظف قلبي واسكن فيه</a:t>
            </a:r>
          </a:p>
          <a:p>
            <a:pPr algn="ctr"/>
            <a:r>
              <a:rPr lang="ar-LB" dirty="0"/>
              <a:t>ويكون ميلادك يارب فيه حبك</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18</a:t>
            </a:fld>
            <a:endParaRPr lang="en-LB"/>
          </a:p>
        </p:txBody>
      </p:sp>
    </p:spTree>
    <p:extLst>
      <p:ext uri="{BB962C8B-B14F-4D97-AF65-F5344CB8AC3E}">
        <p14:creationId xmlns:p14="http://schemas.microsoft.com/office/powerpoint/2010/main" val="3200635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dirty="0"/>
              <a:t> النص الكتابي:  متى ١: ١٨- ٢٥       لوقا ٢: ١- ٧.</a:t>
            </a:r>
          </a:p>
          <a:p>
            <a:pPr algn="r"/>
            <a:endParaRPr lang="en-US" dirty="0"/>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23</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المقدِّمة (تذكير ببشارة الملاك)</a:t>
            </a:r>
          </a:p>
          <a:p>
            <a:pPr algn="r"/>
            <a:r>
              <a:rPr lang="ar-LB" dirty="0"/>
              <a:t>لمّا كانت العذراء مريم مخطوبة ليوسف، وبعد أن بشَّرها الملاك بولادة يسوع، ظهر الملاك أيضًا ليوسف في حلم وقال له: “يا يوسف لا تخف أن تأخذ مريم امرأة لك، لأنَّ الطفل الذي هي حُبلى به هو من الروح القدس، وستلد ابنًا ويُدعى اسمه يسوع، لأنَّه يُخلِّص الشعب من خطاياهم.” متى 1: 12</a:t>
            </a:r>
          </a:p>
          <a:p>
            <a:pPr algn="r"/>
            <a:endParaRPr lang="ar-LB" dirty="0"/>
          </a:p>
          <a:p>
            <a:pPr algn="r"/>
            <a:r>
              <a:rPr lang="ar-LB" b="1" dirty="0"/>
              <a:t>مريم تخدم أليصابات</a:t>
            </a:r>
          </a:p>
          <a:p>
            <a:pPr algn="r"/>
            <a:r>
              <a:rPr lang="ar-LB" dirty="0"/>
              <a:t>ذهبت مريم إلى قريبتها أليصابات ومكثت عندها مدَّة ثلاثة أشهر. ثمَّ عادت إلى بيتها في الناصرة.</a:t>
            </a:r>
          </a:p>
          <a:p>
            <a:pPr algn="r"/>
            <a:endParaRPr lang="ar-LB" dirty="0"/>
          </a:p>
          <a:p>
            <a:pPr algn="r"/>
            <a:r>
              <a:rPr lang="ar-LB" b="1" dirty="0"/>
              <a:t>أمر أوغسطس قيصر</a:t>
            </a:r>
          </a:p>
          <a:p>
            <a:pPr algn="r"/>
            <a:r>
              <a:rPr lang="ar-LB" dirty="0"/>
              <a:t>أمر أوغسطس قيصر إمبراطور الدولة الرومانيَّة، بأن يعود كلّ فرد إلى المدينة التي وُلد فيها ليدرج اسمه في قيد النّفوس هناك. فذهب يوسف الذي من الناصرة، إلى مدينة بيت لحم،وزوجته مريم لهذه الغاية. وفيما هما هناك حان وقت ولادتها.</a:t>
            </a:r>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24</a:t>
            </a:fld>
            <a:endParaRPr lang="en-LB"/>
          </a:p>
        </p:txBody>
      </p:sp>
    </p:spTree>
    <p:extLst>
      <p:ext uri="{BB962C8B-B14F-4D97-AF65-F5344CB8AC3E}">
        <p14:creationId xmlns:p14="http://schemas.microsoft.com/office/powerpoint/2010/main" val="37184634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7/19/22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7/19/22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4.mp3"/><Relationship Id="rId1" Type="http://schemas.openxmlformats.org/officeDocument/2006/relationships/audio" Target="NULL" TargetMode="Externa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3.jpg"/></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7.jpg"/><Relationship Id="rId5" Type="http://schemas.openxmlformats.org/officeDocument/2006/relationships/image" Target="../media/image16.pn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394928-043B-CA26-0F2F-E7CB0C957B6D}"/>
              </a:ext>
            </a:extLst>
          </p:cNvPr>
          <p:cNvSpPr/>
          <p:nvPr/>
        </p:nvSpPr>
        <p:spPr>
          <a:xfrm>
            <a:off x="2416484" y="3175240"/>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١٦</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AD6D4ACE-73F4-4028-0D7E-0C036949945E}"/>
              </a:ext>
            </a:extLst>
          </p:cNvPr>
          <p:cNvSpPr/>
          <p:nvPr/>
        </p:nvSpPr>
        <p:spPr>
          <a:xfrm>
            <a:off x="705336" y="4073997"/>
            <a:ext cx="8005718"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ولادة يسوع المسيح</a:t>
            </a:r>
            <a:endParaRPr lang="en-US" sz="96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6C8B91D7-DBD8-769C-38A7-368D887B4A16}"/>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CAAC8032-DEE7-D8EC-D8A3-373FB9C8CCF6}"/>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DEBF468-3B54-E65F-1497-42287867EEC4}"/>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A7A938F-3A45-B86C-A06E-B7D8DFA761C0}"/>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0192FF5-1249-24B2-5939-B5CBF0FBD67B}"/>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25AC609-AF00-A509-C65E-2964D8347C40}"/>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A369C109-63E9-E264-012D-EFD2331A2038}"/>
              </a:ext>
            </a:extLst>
          </p:cNvPr>
          <p:cNvPicPr>
            <a:picLocks noChangeAspect="1"/>
          </p:cNvPicPr>
          <p:nvPr/>
        </p:nvPicPr>
        <p:blipFill rotWithShape="1">
          <a:blip r:embed="rId3"/>
          <a:srcRect l="20364" t="27388" r="24280" b="30630"/>
          <a:stretch/>
        </p:blipFill>
        <p:spPr>
          <a:xfrm>
            <a:off x="5414844" y="440739"/>
            <a:ext cx="6480308" cy="3475176"/>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960084"/>
            <a:ext cx="5805370" cy="243143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7200" dirty="0">
                <a:ln/>
                <a:solidFill>
                  <a:srgbClr val="7030A0"/>
                </a:solidFill>
                <a:latin typeface="Tahoma" panose="020B0604030504040204" pitchFamily="34" charset="0"/>
                <a:ea typeface="Tahoma" panose="020B0604030504040204" pitchFamily="34" charset="0"/>
              </a:rPr>
              <a:t>يلاّ يلاّ</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يلا يلا">
            <a:hlinkClick r:id="" action="ppaction://media"/>
            <a:extLst>
              <a:ext uri="{FF2B5EF4-FFF2-40B4-BE49-F238E27FC236}">
                <a16:creationId xmlns:a16="http://schemas.microsoft.com/office/drawing/2014/main" id="{6356425A-F5FB-4F6D-83B4-44BFBD593D5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831411" y="671308"/>
            <a:ext cx="609600" cy="609600"/>
          </a:xfrm>
          <a:prstGeom prst="rect">
            <a:avLst/>
          </a:prstGeom>
        </p:spPr>
      </p:pic>
    </p:spTree>
    <p:extLst>
      <p:ext uri="{BB962C8B-B14F-4D97-AF65-F5344CB8AC3E}">
        <p14:creationId xmlns:p14="http://schemas.microsoft.com/office/powerpoint/2010/main" val="32622832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149" y="1849692"/>
            <a:ext cx="10913701" cy="2460738"/>
          </a:xfrm>
          <a:prstGeom prst="rect">
            <a:avLst/>
          </a:prstGeom>
        </p:spPr>
        <p:txBody>
          <a:bodyPr wrap="square">
            <a:spAutoFit/>
          </a:bodyPr>
          <a:lstStyle/>
          <a:p>
            <a:pPr marL="0" marR="0" algn="ctr" rtl="1">
              <a:lnSpc>
                <a:spcPct val="150000"/>
              </a:lnSpc>
              <a:spcBef>
                <a:spcPts val="0"/>
              </a:spcBef>
              <a:spcAft>
                <a:spcPts val="240"/>
              </a:spcAft>
            </a:pPr>
            <a:r>
              <a:rPr lang="ar-LB" sz="5400" b="1" dirty="0">
                <a:solidFill>
                  <a:srgbClr val="273582"/>
                </a:solidFill>
                <a:effectLst/>
                <a:latin typeface="Times New Roman" panose="02020603050405020304" pitchFamily="18" charset="0"/>
                <a:ea typeface="Times New Roman" panose="02020603050405020304" pitchFamily="18" charset="0"/>
              </a:rPr>
              <a:t>(</a:t>
            </a:r>
            <a:r>
              <a:rPr lang="ar-SA" sz="5400" b="1" dirty="0">
                <a:solidFill>
                  <a:srgbClr val="273582"/>
                </a:solidFill>
                <a:effectLst/>
                <a:latin typeface="Times New Roman" panose="02020603050405020304" pitchFamily="18" charset="0"/>
                <a:ea typeface="Times New Roman" panose="02020603050405020304" pitchFamily="18" charset="0"/>
              </a:rPr>
              <a:t>يلا يلا يا اولاد سمعوني بوضوح</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هيدا احلى عيد بالكون لانه عيد يسوع)</a:t>
            </a:r>
            <a:r>
              <a:rPr lang="en-US" sz="5400" b="1" dirty="0">
                <a:solidFill>
                  <a:srgbClr val="273582"/>
                </a:solidFill>
                <a:effectLst/>
                <a:latin typeface="Times New Roman" panose="02020603050405020304" pitchFamily="18" charset="0"/>
                <a:ea typeface="Times New Roman" panose="02020603050405020304" pitchFamily="18" charset="0"/>
              </a:rPr>
              <a:t> ٢</a:t>
            </a:r>
          </a:p>
        </p:txBody>
      </p:sp>
    </p:spTree>
    <p:extLst>
      <p:ext uri="{BB962C8B-B14F-4D97-AF65-F5344CB8AC3E}">
        <p14:creationId xmlns:p14="http://schemas.microsoft.com/office/powerpoint/2010/main" val="24405735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149" y="1845113"/>
            <a:ext cx="10913701" cy="2457019"/>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إجوا المجوس لعند يسوع من محل بعيد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لحتى يقدموا هدايا ويسجدوا بخشوع </a:t>
            </a:r>
          </a:p>
        </p:txBody>
      </p:sp>
    </p:spTree>
    <p:extLst>
      <p:ext uri="{BB962C8B-B14F-4D97-AF65-F5344CB8AC3E}">
        <p14:creationId xmlns:p14="http://schemas.microsoft.com/office/powerpoint/2010/main" val="6926772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1853411"/>
            <a:ext cx="10913701" cy="2457019"/>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إيجا ملايكة كتار كتير وظهروا للرعاة </a:t>
            </a:r>
            <a:endParaRPr lang="ar-SA" sz="24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المجد لله في الاعالي وعلى الارض السلام</a:t>
            </a:r>
          </a:p>
        </p:txBody>
      </p:sp>
    </p:spTree>
    <p:extLst>
      <p:ext uri="{BB962C8B-B14F-4D97-AF65-F5344CB8AC3E}">
        <p14:creationId xmlns:p14="http://schemas.microsoft.com/office/powerpoint/2010/main" val="23128045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149" y="1616221"/>
            <a:ext cx="10913701" cy="2460738"/>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يلا كلنا بصوت عالي من منقوله ليسوع </a:t>
            </a:r>
          </a:p>
          <a:p>
            <a:pPr marL="0" marR="0" algn="ctr" rtl="1">
              <a:lnSpc>
                <a:spcPct val="150000"/>
              </a:lnSpc>
              <a:spcBef>
                <a:spcPts val="0"/>
              </a:spcBef>
              <a:spcAft>
                <a:spcPts val="240"/>
              </a:spcAft>
            </a:pPr>
            <a:r>
              <a:rPr lang="ar-LB" sz="5400" b="1" dirty="0">
                <a:solidFill>
                  <a:srgbClr val="273582"/>
                </a:solidFill>
                <a:effectLst/>
                <a:latin typeface="Times New Roman" panose="02020603050405020304" pitchFamily="18" charset="0"/>
                <a:ea typeface="Times New Roman" panose="02020603050405020304" pitchFamily="18" charset="0"/>
              </a:rPr>
              <a:t>(</a:t>
            </a:r>
            <a:r>
              <a:rPr lang="ar-SA" sz="5400" b="1" dirty="0">
                <a:solidFill>
                  <a:srgbClr val="273582"/>
                </a:solidFill>
                <a:effectLst/>
                <a:latin typeface="Times New Roman" panose="02020603050405020304" pitchFamily="18" charset="0"/>
                <a:ea typeface="Times New Roman" panose="02020603050405020304" pitchFamily="18" charset="0"/>
              </a:rPr>
              <a:t>بدي حبك يا يسوع طول ما انا موجود</a:t>
            </a:r>
            <a:r>
              <a:rPr lang="ar-LB" sz="5400" b="1" dirty="0">
                <a:solidFill>
                  <a:srgbClr val="273582"/>
                </a:solidFill>
                <a:effectLst/>
                <a:latin typeface="Times New Roman" panose="02020603050405020304" pitchFamily="18" charset="0"/>
                <a:ea typeface="Times New Roman" panose="02020603050405020304" pitchFamily="18" charset="0"/>
              </a:rPr>
              <a:t>)</a:t>
            </a:r>
            <a:r>
              <a:rPr lang="en-US" sz="5400" b="1" dirty="0">
                <a:solidFill>
                  <a:srgbClr val="273582"/>
                </a:solidFill>
                <a:effectLst/>
                <a:latin typeface="Times New Roman" panose="02020603050405020304" pitchFamily="18" charset="0"/>
                <a:ea typeface="Times New Roman" panose="02020603050405020304" pitchFamily="18" charset="0"/>
              </a:rPr>
              <a:t> ٢</a:t>
            </a:r>
            <a:endParaRPr lang="ar-SA" sz="5400" b="1" dirty="0">
              <a:solidFill>
                <a:srgbClr val="273582"/>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855667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72021" y="1285892"/>
            <a:ext cx="5805370" cy="224676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6000" b="0" i="0" dirty="0">
                <a:solidFill>
                  <a:srgbClr val="7030A0"/>
                </a:solidFill>
                <a:effectLst/>
                <a:latin typeface="Tahoma" panose="020B0604030504040204" pitchFamily="34" charset="0"/>
                <a:ea typeface="Tahoma" panose="020B0604030504040204" pitchFamily="34" charset="0"/>
              </a:rPr>
              <a:t>مين هو ملك السما </a:t>
            </a:r>
            <a:endParaRPr lang="ar-SA" sz="6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2" name="Min houwe malik el sama">
            <a:hlinkClick r:id="" action="ppaction://media"/>
            <a:extLst>
              <a:ext uri="{FF2B5EF4-FFF2-40B4-BE49-F238E27FC236}">
                <a16:creationId xmlns:a16="http://schemas.microsoft.com/office/drawing/2014/main" id="{F2665ECE-872B-47EA-B264-3F951440CC9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520127" y="651753"/>
            <a:ext cx="666294" cy="666294"/>
          </a:xfrm>
          <a:prstGeom prst="rect">
            <a:avLst/>
          </a:prstGeom>
        </p:spPr>
      </p:pic>
    </p:spTree>
    <p:extLst>
      <p:ext uri="{BB962C8B-B14F-4D97-AF65-F5344CB8AC3E}">
        <p14:creationId xmlns:p14="http://schemas.microsoft.com/office/powerpoint/2010/main" val="37718888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1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491441"/>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(مين هو ملك السما مين هو ملك الارض</a:t>
            </a:r>
          </a:p>
          <a:p>
            <a:pPr algn="ctr" rtl="1">
              <a:lnSpc>
                <a:spcPct val="150000"/>
              </a:lnSpc>
            </a:pPr>
            <a:r>
              <a:rPr lang="ar-LB" sz="5000" b="1" i="0" dirty="0">
                <a:solidFill>
                  <a:srgbClr val="273582"/>
                </a:solidFill>
                <a:effectLst/>
                <a:latin typeface="Tahoma" panose="020B0604030504040204" pitchFamily="34" charset="0"/>
              </a:rPr>
              <a:t> مين هو ملك العالم كله هو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هو ملك العالم كله هو ملكي)٢</a:t>
            </a:r>
          </a:p>
        </p:txBody>
      </p:sp>
    </p:spTree>
    <p:extLst>
      <p:ext uri="{BB962C8B-B14F-4D97-AF65-F5344CB8AC3E}">
        <p14:creationId xmlns:p14="http://schemas.microsoft.com/office/powerpoint/2010/main" val="792659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371750"/>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(يسوع ملك السما يسوع ملك الارض</a:t>
            </a:r>
          </a:p>
          <a:p>
            <a:pPr algn="ctr" rtl="1">
              <a:lnSpc>
                <a:spcPct val="150000"/>
              </a:lnSpc>
            </a:pPr>
            <a:r>
              <a:rPr lang="ar-LB" sz="5000" b="1" i="0" dirty="0">
                <a:solidFill>
                  <a:srgbClr val="273582"/>
                </a:solidFill>
                <a:effectLst/>
                <a:latin typeface="Tahoma" panose="020B0604030504040204" pitchFamily="34" charset="0"/>
              </a:rPr>
              <a:t>  يسوع ملك العالم كله ويسوع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يسوع ملك العالم كله ويسوع ملكي)٢</a:t>
            </a:r>
          </a:p>
        </p:txBody>
      </p:sp>
    </p:spTree>
    <p:extLst>
      <p:ext uri="{BB962C8B-B14F-4D97-AF65-F5344CB8AC3E}">
        <p14:creationId xmlns:p14="http://schemas.microsoft.com/office/powerpoint/2010/main" val="1403112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317760"/>
            <a:ext cx="5805370" cy="243143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7200" b="0" i="0" dirty="0">
                <a:solidFill>
                  <a:srgbClr val="7030A0"/>
                </a:solidFill>
                <a:effectLst/>
                <a:latin typeface="Tahoma" panose="020B0604030504040204" pitchFamily="34" charset="0"/>
              </a:rPr>
              <a:t>حبك بحير </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7obak be7ayar">
            <a:hlinkClick r:id="" action="ppaction://media"/>
            <a:extLst>
              <a:ext uri="{FF2B5EF4-FFF2-40B4-BE49-F238E27FC236}">
                <a16:creationId xmlns:a16="http://schemas.microsoft.com/office/drawing/2014/main" id="{3D8DFE30-9312-45B3-B367-D76D1B5217F7}"/>
              </a:ext>
            </a:extLst>
          </p:cNvPr>
          <p:cNvPicPr>
            <a:picLocks noChangeAspect="1"/>
          </p:cNvPicPr>
          <p:nvPr>
            <a:audioFile r:link="rId1"/>
            <p:extLst>
              <p:ext uri="{DAA4B4D4-6D71-4841-9C94-3DE7FCFB9230}">
                <p14:media xmlns:p14="http://schemas.microsoft.com/office/powerpoint/2010/main" r:embed="rId2">
                  <p14:trim end="19146"/>
                </p14:media>
              </p:ext>
            </p:extLst>
          </p:nvPr>
        </p:nvPicPr>
        <p:blipFill>
          <a:blip r:embed="rId6"/>
          <a:stretch>
            <a:fillRect/>
          </a:stretch>
        </p:blipFill>
        <p:spPr>
          <a:xfrm>
            <a:off x="10685497" y="651853"/>
            <a:ext cx="609600" cy="609600"/>
          </a:xfrm>
          <a:prstGeom prst="rect">
            <a:avLst/>
          </a:prstGeom>
        </p:spPr>
      </p:pic>
    </p:spTree>
    <p:extLst>
      <p:ext uri="{BB962C8B-B14F-4D97-AF65-F5344CB8AC3E}">
        <p14:creationId xmlns:p14="http://schemas.microsoft.com/office/powerpoint/2010/main" val="5930915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339608"/>
            <a:ext cx="9159203" cy="6060826"/>
          </a:xfrm>
          <a:prstGeom prst="rect">
            <a:avLst/>
          </a:prstGeom>
        </p:spPr>
        <p:txBody>
          <a:bodyPr wrap="square">
            <a:spAutoFit/>
          </a:bodyPr>
          <a:lstStyle/>
          <a:p>
            <a:pPr algn="ctr" rtl="1">
              <a:lnSpc>
                <a:spcPct val="150000"/>
              </a:lnSpc>
            </a:pPr>
            <a:r>
              <a:rPr lang="en-US" sz="4400" i="0" dirty="0">
                <a:solidFill>
                  <a:srgbClr val="273582"/>
                </a:solidFill>
                <a:effectLst/>
                <a:latin typeface="Tahoma" panose="020B0604030504040204" pitchFamily="34" charset="0"/>
              </a:rPr>
              <a:t>)</a:t>
            </a:r>
            <a:r>
              <a:rPr lang="ar-LB" sz="4400" b="1" i="0" dirty="0">
                <a:solidFill>
                  <a:srgbClr val="273582"/>
                </a:solidFill>
                <a:effectLst/>
                <a:latin typeface="Tahoma" panose="020B0604030504040204" pitchFamily="34" charset="0"/>
              </a:rPr>
              <a:t>حبك بيحير</a:t>
            </a:r>
            <a:br>
              <a:rPr lang="ar-LB" sz="4400" b="1" dirty="0">
                <a:solidFill>
                  <a:srgbClr val="273582"/>
                </a:solidFill>
              </a:rPr>
            </a:br>
            <a:r>
              <a:rPr lang="ar-LB" sz="4400" b="1" i="0" dirty="0">
                <a:solidFill>
                  <a:srgbClr val="273582"/>
                </a:solidFill>
                <a:effectLst/>
                <a:latin typeface="Tahoma" panose="020B0604030504040204" pitchFamily="34" charset="0"/>
              </a:rPr>
              <a:t>جيت طفل صغير</a:t>
            </a:r>
            <a:br>
              <a:rPr lang="ar-LB" sz="4400" b="1" dirty="0">
                <a:solidFill>
                  <a:srgbClr val="273582"/>
                </a:solidFill>
              </a:rPr>
            </a:br>
            <a:r>
              <a:rPr lang="ar-LB" sz="4400" b="1" i="0" dirty="0">
                <a:solidFill>
                  <a:srgbClr val="273582"/>
                </a:solidFill>
                <a:effectLst/>
                <a:latin typeface="Tahoma" panose="020B0604030504040204" pitchFamily="34" charset="0"/>
              </a:rPr>
              <a:t>لارضنا</a:t>
            </a:r>
            <a:br>
              <a:rPr lang="ar-LB" sz="4400" b="1" dirty="0">
                <a:solidFill>
                  <a:srgbClr val="273582"/>
                </a:solidFill>
              </a:rPr>
            </a:br>
            <a:r>
              <a:rPr lang="ar-LB" sz="4400" b="1" i="0" dirty="0">
                <a:solidFill>
                  <a:srgbClr val="273582"/>
                </a:solidFill>
                <a:effectLst/>
                <a:latin typeface="Tahoma" panose="020B0604030504040204" pitchFamily="34" charset="0"/>
              </a:rPr>
              <a:t>احضان بتشيلك</a:t>
            </a:r>
            <a:br>
              <a:rPr lang="ar-LB" sz="4400" b="1" dirty="0">
                <a:solidFill>
                  <a:srgbClr val="273582"/>
                </a:solidFill>
              </a:rPr>
            </a:br>
            <a:r>
              <a:rPr lang="ar-LB" sz="4400" b="1" i="0" dirty="0">
                <a:solidFill>
                  <a:srgbClr val="273582"/>
                </a:solidFill>
                <a:effectLst/>
                <a:latin typeface="Tahoma" panose="020B0604030504040204" pitchFamily="34" charset="0"/>
              </a:rPr>
              <a:t>وهدايا تجيلك</a:t>
            </a:r>
            <a:br>
              <a:rPr lang="ar-LB" sz="4400" b="1" dirty="0">
                <a:solidFill>
                  <a:srgbClr val="273582"/>
                </a:solidFill>
              </a:rPr>
            </a:br>
            <a:r>
              <a:rPr lang="ar-LB" sz="4400" b="1" i="0" dirty="0">
                <a:solidFill>
                  <a:srgbClr val="273582"/>
                </a:solidFill>
                <a:effectLst/>
                <a:latin typeface="Tahoma" panose="020B0604030504040204" pitchFamily="34" charset="0"/>
              </a:rPr>
              <a:t>زيينا</a:t>
            </a:r>
            <a:r>
              <a:rPr lang="en-US" sz="4400" i="0" dirty="0">
                <a:solidFill>
                  <a:srgbClr val="273582"/>
                </a:solidFill>
                <a:effectLst/>
                <a:latin typeface="Tahoma" panose="020B0604030504040204" pitchFamily="34" charset="0"/>
              </a:rPr>
              <a:t>(</a:t>
            </a:r>
            <a:r>
              <a:rPr lang="en-US" sz="4400" b="1" i="0" dirty="0">
                <a:solidFill>
                  <a:srgbClr val="273582"/>
                </a:solidFill>
                <a:effectLst/>
                <a:latin typeface="Arial" panose="020B0604020202020204" pitchFamily="34" charset="0"/>
                <a:cs typeface="Arial" panose="020B0604020202020204" pitchFamily="34" charset="0"/>
              </a:rPr>
              <a:t>٢</a:t>
            </a:r>
            <a:endParaRPr lang="ar-LB" sz="4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800197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4C81B91-F128-4C8F-93B8-E673748C1F6D}"/>
              </a:ext>
            </a:extLst>
          </p:cNvPr>
          <p:cNvPicPr>
            <a:picLocks noChangeAspect="1"/>
          </p:cNvPicPr>
          <p:nvPr/>
        </p:nvPicPr>
        <p:blipFill>
          <a:blip r:embed="rId3"/>
          <a:stretch>
            <a:fillRect/>
          </a:stretch>
        </p:blipFill>
        <p:spPr>
          <a:xfrm>
            <a:off x="2084542" y="1838624"/>
            <a:ext cx="7591079" cy="4434042"/>
          </a:xfrm>
          <a:prstGeom prst="rect">
            <a:avLst/>
          </a:prstGeom>
        </p:spPr>
      </p:pic>
      <p:pic>
        <p:nvPicPr>
          <p:cNvPr id="9" name="Picture 8" descr="Icon&#10;&#10;Description automatically generated">
            <a:extLst>
              <a:ext uri="{FF2B5EF4-FFF2-40B4-BE49-F238E27FC236}">
                <a16:creationId xmlns:a16="http://schemas.microsoft.com/office/drawing/2014/main" id="{AC5EAEB6-4A14-4562-832F-38F5D332BDF8}"/>
              </a:ext>
            </a:extLst>
          </p:cNvPr>
          <p:cNvPicPr>
            <a:picLocks noChangeAspect="1"/>
          </p:cNvPicPr>
          <p:nvPr/>
        </p:nvPicPr>
        <p:blipFill>
          <a:blip r:embed="rId4"/>
          <a:stretch>
            <a:fillRect/>
          </a:stretch>
        </p:blipFill>
        <p:spPr>
          <a:xfrm>
            <a:off x="5138057" y="2184443"/>
            <a:ext cx="2834481" cy="1172166"/>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245826"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465270" y="524171"/>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sp>
        <p:nvSpPr>
          <p:cNvPr id="16" name="TextBox 15">
            <a:extLst>
              <a:ext uri="{FF2B5EF4-FFF2-40B4-BE49-F238E27FC236}">
                <a16:creationId xmlns:a16="http://schemas.microsoft.com/office/drawing/2014/main" id="{CFC2CE6A-5982-43A9-819F-5B73B4C06A66}"/>
              </a:ext>
            </a:extLst>
          </p:cNvPr>
          <p:cNvSpPr txBox="1"/>
          <p:nvPr/>
        </p:nvSpPr>
        <p:spPr>
          <a:xfrm>
            <a:off x="5230711" y="2390547"/>
            <a:ext cx="2649175" cy="614477"/>
          </a:xfrm>
          <a:prstGeom prst="rect">
            <a:avLst/>
          </a:prstGeom>
          <a:noFill/>
        </p:spPr>
        <p:txBody>
          <a:bodyPr wrap="square">
            <a:spAutoFit/>
          </a:bodyPr>
          <a:lstStyle/>
          <a:p>
            <a:pPr algn="ctr"/>
            <a:r>
              <a:rPr lang="ar-LB" sz="2400" b="0" i="0" dirty="0">
                <a:effectLst/>
                <a:latin typeface="Tahoma" panose="020B0604030504040204" pitchFamily="34" charset="0"/>
              </a:rPr>
              <a:t>دعونا نرحب أصدقائنا</a:t>
            </a:r>
            <a:endParaRPr lang="en-US" sz="2400" dirty="0"/>
          </a:p>
        </p:txBody>
      </p:sp>
      <p:pic>
        <p:nvPicPr>
          <p:cNvPr id="2" name="Picture 1">
            <a:extLst>
              <a:ext uri="{FF2B5EF4-FFF2-40B4-BE49-F238E27FC236}">
                <a16:creationId xmlns:a16="http://schemas.microsoft.com/office/drawing/2014/main" id="{F8DE3693-8723-02D6-A4B9-EE358244C729}"/>
              </a:ext>
            </a:extLst>
          </p:cNvPr>
          <p:cNvPicPr>
            <a:picLocks noChangeAspect="1"/>
          </p:cNvPicPr>
          <p:nvPr/>
        </p:nvPicPr>
        <p:blipFill>
          <a:blip r:embed="rId5"/>
          <a:stretch>
            <a:fillRect/>
          </a:stretch>
        </p:blipFill>
        <p:spPr>
          <a:xfrm>
            <a:off x="8511433" y="0"/>
            <a:ext cx="3680567" cy="2716258"/>
          </a:xfrm>
          <a:prstGeom prst="rect">
            <a:avLst/>
          </a:prstGeom>
        </p:spPr>
      </p:pic>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326003"/>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لاكن يسوع من غير ولا خطيه</a:t>
            </a:r>
            <a:br>
              <a:rPr lang="ar-LB" sz="5400" b="1" dirty="0">
                <a:solidFill>
                  <a:srgbClr val="273582"/>
                </a:solidFill>
              </a:rPr>
            </a:br>
            <a:r>
              <a:rPr lang="ar-LB" sz="5400" b="1" i="0" dirty="0">
                <a:solidFill>
                  <a:srgbClr val="273582"/>
                </a:solidFill>
                <a:effectLst/>
                <a:latin typeface="Tahoma" panose="020B0604030504040204" pitchFamily="34" charset="0"/>
              </a:rPr>
              <a:t>عيشت معانا في دنيتنا ديَّ</a:t>
            </a:r>
            <a:br>
              <a:rPr lang="ar-LB" sz="5400" b="1" dirty="0">
                <a:solidFill>
                  <a:srgbClr val="273582"/>
                </a:solidFill>
              </a:rPr>
            </a:br>
            <a:r>
              <a:rPr lang="ar-LB" sz="5400" b="1" i="0" dirty="0">
                <a:solidFill>
                  <a:srgbClr val="273582"/>
                </a:solidFill>
                <a:effectLst/>
                <a:latin typeface="Tahoma" panose="020B0604030504040204" pitchFamily="34" charset="0"/>
              </a:rPr>
              <a:t>تعالي نضف قلبي و اسكن فيه</a:t>
            </a:r>
            <a:br>
              <a:rPr lang="ar-LB" sz="5400" b="1" dirty="0">
                <a:solidFill>
                  <a:srgbClr val="273582"/>
                </a:solidFill>
              </a:rPr>
            </a:br>
            <a:r>
              <a:rPr lang="ar-LB" sz="5400" b="1" i="0" dirty="0">
                <a:solidFill>
                  <a:srgbClr val="273582"/>
                </a:solidFill>
                <a:effectLst/>
                <a:latin typeface="Tahoma" panose="020B0604030504040204" pitchFamily="34" charset="0"/>
              </a:rPr>
              <a:t>ويكون ميلادك ياربي فيه</a:t>
            </a:r>
            <a:endParaRPr lang="ar-LB" sz="5000" b="1" i="0" dirty="0">
              <a:solidFill>
                <a:srgbClr val="273582"/>
              </a:solidFill>
              <a:effectLst/>
              <a:latin typeface="Tahoma" panose="020B0604030504040204" pitchFamily="34" charset="0"/>
            </a:endParaRPr>
          </a:p>
        </p:txBody>
      </p:sp>
      <p:sp>
        <p:nvSpPr>
          <p:cNvPr id="10" name="TextBox 9">
            <a:extLst>
              <a:ext uri="{FF2B5EF4-FFF2-40B4-BE49-F238E27FC236}">
                <a16:creationId xmlns:a16="http://schemas.microsoft.com/office/drawing/2014/main" id="{2B57F2B7-BFFB-4824-9D42-7EF02B56C203}"/>
              </a:ext>
            </a:extLst>
          </p:cNvPr>
          <p:cNvSpPr txBox="1"/>
          <p:nvPr/>
        </p:nvSpPr>
        <p:spPr>
          <a:xfrm>
            <a:off x="4713591" y="5349997"/>
            <a:ext cx="2945049" cy="923330"/>
          </a:xfrm>
          <a:prstGeom prst="rect">
            <a:avLst/>
          </a:prstGeom>
          <a:noFill/>
        </p:spPr>
        <p:txBody>
          <a:bodyPr wrap="square">
            <a:spAutoFit/>
          </a:bodyPr>
          <a:lstStyle/>
          <a:p>
            <a:pPr algn="ctr"/>
            <a:r>
              <a:rPr lang="ar-LB" sz="5400" b="1" i="0" dirty="0">
                <a:solidFill>
                  <a:srgbClr val="273582"/>
                </a:solidFill>
                <a:effectLst/>
                <a:latin typeface="Tahoma" panose="020B0604030504040204" pitchFamily="34" charset="0"/>
              </a:rPr>
              <a:t>حبك</a:t>
            </a:r>
            <a:endParaRPr lang="en-US" sz="5400" dirty="0"/>
          </a:p>
        </p:txBody>
      </p:sp>
    </p:spTree>
    <p:extLst>
      <p:ext uri="{BB962C8B-B14F-4D97-AF65-F5344CB8AC3E}">
        <p14:creationId xmlns:p14="http://schemas.microsoft.com/office/powerpoint/2010/main" val="31438815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294200"/>
            <a:ext cx="9159203" cy="6060826"/>
          </a:xfrm>
          <a:prstGeom prst="rect">
            <a:avLst/>
          </a:prstGeom>
        </p:spPr>
        <p:txBody>
          <a:bodyPr wrap="square">
            <a:spAutoFit/>
          </a:bodyPr>
          <a:lstStyle/>
          <a:p>
            <a:pPr algn="ctr" rtl="1">
              <a:lnSpc>
                <a:spcPct val="150000"/>
              </a:lnSpc>
            </a:pPr>
            <a:r>
              <a:rPr lang="ar-LB" sz="4400" b="1" i="0" dirty="0">
                <a:solidFill>
                  <a:srgbClr val="273582"/>
                </a:solidFill>
                <a:effectLst/>
                <a:latin typeface="Tahoma" panose="020B0604030504040204" pitchFamily="34" charset="0"/>
              </a:rPr>
              <a:t>حبك بيحير</a:t>
            </a:r>
            <a:br>
              <a:rPr lang="ar-LB" sz="4400" b="1" dirty="0">
                <a:solidFill>
                  <a:srgbClr val="273582"/>
                </a:solidFill>
              </a:rPr>
            </a:br>
            <a:r>
              <a:rPr lang="ar-LB" sz="4400" b="1" i="0" dirty="0">
                <a:solidFill>
                  <a:srgbClr val="273582"/>
                </a:solidFill>
                <a:effectLst/>
                <a:latin typeface="Tahoma" panose="020B0604030504040204" pitchFamily="34" charset="0"/>
              </a:rPr>
              <a:t>جيت طفل صغير</a:t>
            </a:r>
            <a:br>
              <a:rPr lang="ar-LB" sz="4400" b="1" dirty="0">
                <a:solidFill>
                  <a:srgbClr val="273582"/>
                </a:solidFill>
              </a:rPr>
            </a:br>
            <a:r>
              <a:rPr lang="ar-LB" sz="4400" b="1" i="0" dirty="0">
                <a:solidFill>
                  <a:srgbClr val="273582"/>
                </a:solidFill>
                <a:effectLst/>
                <a:latin typeface="Tahoma" panose="020B0604030504040204" pitchFamily="34" charset="0"/>
              </a:rPr>
              <a:t>لارضنا</a:t>
            </a:r>
            <a:br>
              <a:rPr lang="ar-LB" sz="4400" b="1" dirty="0">
                <a:solidFill>
                  <a:srgbClr val="273582"/>
                </a:solidFill>
              </a:rPr>
            </a:br>
            <a:r>
              <a:rPr lang="ar-LB" sz="4400" b="1" i="0" dirty="0">
                <a:solidFill>
                  <a:srgbClr val="273582"/>
                </a:solidFill>
                <a:effectLst/>
                <a:latin typeface="Tahoma" panose="020B0604030504040204" pitchFamily="34" charset="0"/>
              </a:rPr>
              <a:t>احضان بتشيلك</a:t>
            </a:r>
            <a:br>
              <a:rPr lang="ar-LB" sz="4400" b="1" dirty="0">
                <a:solidFill>
                  <a:srgbClr val="273582"/>
                </a:solidFill>
              </a:rPr>
            </a:br>
            <a:r>
              <a:rPr lang="ar-LB" sz="4400" b="1" i="0" dirty="0">
                <a:solidFill>
                  <a:srgbClr val="273582"/>
                </a:solidFill>
                <a:effectLst/>
                <a:latin typeface="Tahoma" panose="020B0604030504040204" pitchFamily="34" charset="0"/>
              </a:rPr>
              <a:t>وهدايا تجيلك</a:t>
            </a:r>
            <a:br>
              <a:rPr lang="ar-LB" sz="4400" b="1" dirty="0">
                <a:solidFill>
                  <a:srgbClr val="273582"/>
                </a:solidFill>
              </a:rPr>
            </a:br>
            <a:r>
              <a:rPr lang="ar-LB" sz="4400" b="1" i="0" dirty="0">
                <a:solidFill>
                  <a:srgbClr val="273582"/>
                </a:solidFill>
                <a:effectLst/>
                <a:latin typeface="Tahoma" panose="020B0604030504040204" pitchFamily="34" charset="0"/>
              </a:rPr>
              <a:t>زيينا</a:t>
            </a:r>
          </a:p>
        </p:txBody>
      </p:sp>
    </p:spTree>
    <p:extLst>
      <p:ext uri="{BB962C8B-B14F-4D97-AF65-F5344CB8AC3E}">
        <p14:creationId xmlns:p14="http://schemas.microsoft.com/office/powerpoint/2010/main" val="38883039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570814"/>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لاكن يسوع من غير ولا خطيه</a:t>
            </a:r>
            <a:br>
              <a:rPr lang="ar-LB" sz="5400" b="1" dirty="0">
                <a:solidFill>
                  <a:srgbClr val="273582"/>
                </a:solidFill>
              </a:rPr>
            </a:br>
            <a:r>
              <a:rPr lang="ar-LB" sz="5400" b="1" i="0" dirty="0">
                <a:solidFill>
                  <a:srgbClr val="273582"/>
                </a:solidFill>
                <a:effectLst/>
                <a:latin typeface="Tahoma" panose="020B0604030504040204" pitchFamily="34" charset="0"/>
              </a:rPr>
              <a:t>عيشت معانا في دنيتنا ديَّ</a:t>
            </a:r>
            <a:br>
              <a:rPr lang="ar-LB" sz="5400" b="1" dirty="0">
                <a:solidFill>
                  <a:srgbClr val="273582"/>
                </a:solidFill>
              </a:rPr>
            </a:br>
            <a:r>
              <a:rPr lang="ar-LB" sz="5400" b="1" i="0" dirty="0">
                <a:solidFill>
                  <a:srgbClr val="273582"/>
                </a:solidFill>
                <a:effectLst/>
                <a:latin typeface="Tahoma" panose="020B0604030504040204" pitchFamily="34" charset="0"/>
              </a:rPr>
              <a:t>تعالي نضف قلبي و اسكن فيه</a:t>
            </a:r>
            <a:br>
              <a:rPr lang="ar-LB" sz="5400" b="1" dirty="0">
                <a:solidFill>
                  <a:srgbClr val="273582"/>
                </a:solidFill>
              </a:rPr>
            </a:br>
            <a:r>
              <a:rPr lang="ar-LB" sz="5400" b="1" i="0" dirty="0">
                <a:solidFill>
                  <a:srgbClr val="273582"/>
                </a:solidFill>
                <a:effectLst/>
                <a:latin typeface="Tahoma" panose="020B0604030504040204" pitchFamily="34" charset="0"/>
              </a:rPr>
              <a:t>ويكون ميلادك ياربي فيه</a:t>
            </a:r>
            <a:endParaRPr lang="ar-LB" sz="5000" b="1" i="0" dirty="0">
              <a:solidFill>
                <a:srgbClr val="273582"/>
              </a:solidFill>
              <a:effectLst/>
              <a:latin typeface="Tahoma" panose="020B0604030504040204" pitchFamily="34" charset="0"/>
            </a:endParaRPr>
          </a:p>
        </p:txBody>
      </p:sp>
      <p:sp>
        <p:nvSpPr>
          <p:cNvPr id="10" name="TextBox 9">
            <a:extLst>
              <a:ext uri="{FF2B5EF4-FFF2-40B4-BE49-F238E27FC236}">
                <a16:creationId xmlns:a16="http://schemas.microsoft.com/office/drawing/2014/main" id="{07EEA415-0C0A-417B-A5A2-3F24CC9315C2}"/>
              </a:ext>
            </a:extLst>
          </p:cNvPr>
          <p:cNvSpPr txBox="1"/>
          <p:nvPr/>
        </p:nvSpPr>
        <p:spPr>
          <a:xfrm>
            <a:off x="5076671" y="5495175"/>
            <a:ext cx="2283569" cy="923330"/>
          </a:xfrm>
          <a:prstGeom prst="rect">
            <a:avLst/>
          </a:prstGeom>
          <a:noFill/>
        </p:spPr>
        <p:txBody>
          <a:bodyPr wrap="square">
            <a:spAutoFit/>
          </a:bodyPr>
          <a:lstStyle/>
          <a:p>
            <a:pPr algn="ctr"/>
            <a:r>
              <a:rPr lang="ar-LB" sz="5400" b="1" i="0" dirty="0">
                <a:solidFill>
                  <a:srgbClr val="273582"/>
                </a:solidFill>
                <a:effectLst/>
                <a:latin typeface="Tahoma" panose="020B0604030504040204" pitchFamily="34" charset="0"/>
              </a:rPr>
              <a:t>حبك</a:t>
            </a:r>
            <a:endParaRPr lang="en-US" sz="5400" dirty="0"/>
          </a:p>
        </p:txBody>
      </p:sp>
    </p:spTree>
    <p:extLst>
      <p:ext uri="{BB962C8B-B14F-4D97-AF65-F5344CB8AC3E}">
        <p14:creationId xmlns:p14="http://schemas.microsoft.com/office/powerpoint/2010/main" val="823155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Graphical user interface&#10;&#10;Description automatically generated">
            <a:extLst>
              <a:ext uri="{FF2B5EF4-FFF2-40B4-BE49-F238E27FC236}">
                <a16:creationId xmlns:a16="http://schemas.microsoft.com/office/drawing/2014/main" id="{37CEA9E7-7350-423F-9E6F-A0E08EBDABDE}"/>
              </a:ext>
            </a:extLst>
          </p:cNvPr>
          <p:cNvPicPr>
            <a:picLocks noChangeAspect="1"/>
          </p:cNvPicPr>
          <p:nvPr/>
        </p:nvPicPr>
        <p:blipFill>
          <a:blip r:embed="rId3"/>
          <a:stretch>
            <a:fillRect/>
          </a:stretch>
        </p:blipFill>
        <p:spPr>
          <a:xfrm>
            <a:off x="2668815" y="1015005"/>
            <a:ext cx="7034601" cy="5275951"/>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406571" y="362216"/>
            <a:ext cx="4979248" cy="2462213"/>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r>
              <a:rPr lang="ar-LB" sz="6600" dirty="0">
                <a:solidFill>
                  <a:srgbClr val="7030A0"/>
                </a:solidFill>
              </a:rPr>
              <a:t>ولادة الطفل يسوع</a:t>
            </a: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44297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A7D8E900-FE13-596E-D806-974599554CF8}"/>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10;&#10;Description automatically generated">
            <a:extLst>
              <a:ext uri="{FF2B5EF4-FFF2-40B4-BE49-F238E27FC236}">
                <a16:creationId xmlns:a16="http://schemas.microsoft.com/office/drawing/2014/main" id="{D138A495-8B95-40E0-8297-E0782DBFE7AD}"/>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E18028F-70D9-4FBA-BA39-F85C383A10E4}"/>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pic>
        <p:nvPicPr>
          <p:cNvPr id="2" name="Picture 1">
            <a:extLst>
              <a:ext uri="{FF2B5EF4-FFF2-40B4-BE49-F238E27FC236}">
                <a16:creationId xmlns:a16="http://schemas.microsoft.com/office/drawing/2014/main" id="{5DAF9B4D-278B-6E89-0751-535CB19D4302}"/>
              </a:ext>
            </a:extLst>
          </p:cNvPr>
          <p:cNvPicPr>
            <a:picLocks noChangeAspect="1"/>
          </p:cNvPicPr>
          <p:nvPr/>
        </p:nvPicPr>
        <p:blipFill>
          <a:blip r:embed="rId4"/>
          <a:stretch>
            <a:fillRect/>
          </a:stretch>
        </p:blipFill>
        <p:spPr>
          <a:xfrm>
            <a:off x="8511433" y="0"/>
            <a:ext cx="3680567" cy="2716258"/>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936014" y="1094159"/>
            <a:ext cx="9453718" cy="4047262"/>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b="1" i="0" dirty="0">
                <a:solidFill>
                  <a:srgbClr val="7030A0"/>
                </a:solidFill>
                <a:effectLst/>
                <a:latin typeface="Helvetica Neue"/>
              </a:rPr>
              <a:t>أَنَّهُ وُلِدَ لَكُمُ الْيَوْمَ فِي مَدِينَةِ دَاوُدَ مُخَلِّصٌ هُوَ الْمَسِيحُ الرَّبُّ.</a:t>
            </a:r>
            <a:endParaRPr lang="en-US" sz="5400" b="1" i="0" dirty="0">
              <a:solidFill>
                <a:srgbClr val="7030A0"/>
              </a:solidFill>
              <a:effectLst/>
              <a:latin typeface="Helvetica Neue"/>
            </a:endParaRPr>
          </a:p>
          <a:p>
            <a:pPr algn="ctr">
              <a:spcAft>
                <a:spcPts val="600"/>
              </a:spcAft>
            </a:pPr>
            <a:r>
              <a:rPr lang="ar-LB" sz="4800" b="0" i="0" dirty="0">
                <a:solidFill>
                  <a:srgbClr val="7030A0"/>
                </a:solidFill>
                <a:effectLst/>
                <a:latin typeface="Arial" panose="020B0604020202020204" pitchFamily="34" charset="0"/>
              </a:rPr>
              <a:t>لوقا ٢ : ١١</a:t>
            </a:r>
            <a:r>
              <a:rPr lang="ar-LB" sz="4800" b="0" i="0" dirty="0">
                <a:solidFill>
                  <a:srgbClr val="000000"/>
                </a:solidFill>
                <a:effectLst/>
                <a:latin typeface="Arial" panose="020B0604020202020204" pitchFamily="34" charset="0"/>
              </a:rPr>
              <a:t> </a:t>
            </a:r>
            <a:endParaRPr lang="en-US" sz="4800" b="0" i="0" dirty="0">
              <a:solidFill>
                <a:srgbClr val="000000"/>
              </a:solidFill>
              <a:effectLst/>
              <a:latin typeface="Tahoma" panose="020B0604030504040204" pitchFamily="34" charset="0"/>
            </a:endParaRPr>
          </a:p>
        </p:txBody>
      </p:sp>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CC7B2C-531F-DC48-8524-22C93889C0C7}"/>
              </a:ext>
            </a:extLst>
          </p:cNvPr>
          <p:cNvPicPr>
            <a:picLocks noChangeAspect="1"/>
          </p:cNvPicPr>
          <p:nvPr/>
        </p:nvPicPr>
        <p:blipFill>
          <a:blip r:embed="rId3"/>
          <a:stretch>
            <a:fillRect/>
          </a:stretch>
        </p:blipFill>
        <p:spPr>
          <a:xfrm>
            <a:off x="1282596" y="1083600"/>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1779101" y="620939"/>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A42DF652-95EB-A8F4-F28C-B5DAB92C9B34}"/>
              </a:ext>
            </a:extLst>
          </p:cNvPr>
          <p:cNvPicPr>
            <a:picLocks noChangeAspect="1"/>
          </p:cNvPicPr>
          <p:nvPr/>
        </p:nvPicPr>
        <p:blipFill>
          <a:blip r:embed="rId4"/>
          <a:stretch>
            <a:fillRect/>
          </a:stretch>
        </p:blipFill>
        <p:spPr>
          <a:xfrm>
            <a:off x="8572615" y="0"/>
            <a:ext cx="3680567" cy="2716258"/>
          </a:xfrm>
          <a:prstGeom prst="rect">
            <a:avLst/>
          </a:prstGeom>
        </p:spPr>
      </p:pic>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Engineering drawing&#10;&#10;Description automatically generated with low confidence">
            <a:extLst>
              <a:ext uri="{FF2B5EF4-FFF2-40B4-BE49-F238E27FC236}">
                <a16:creationId xmlns:a16="http://schemas.microsoft.com/office/drawing/2014/main" id="{7C722488-0AC1-410C-B7E9-F4E37DB3036A}"/>
              </a:ext>
            </a:extLst>
          </p:cNvPr>
          <p:cNvPicPr>
            <a:picLocks noChangeAspect="1"/>
          </p:cNvPicPr>
          <p:nvPr/>
        </p:nvPicPr>
        <p:blipFill>
          <a:blip r:embed="rId3"/>
          <a:stretch>
            <a:fillRect/>
          </a:stretch>
        </p:blipFill>
        <p:spPr>
          <a:xfrm>
            <a:off x="1786981" y="2360749"/>
            <a:ext cx="2664436" cy="3271353"/>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644734" y="590720"/>
            <a:ext cx="9572017" cy="120032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7200" b="1" dirty="0">
                <a:ln/>
                <a:solidFill>
                  <a:srgbClr val="00B050"/>
                </a:solidFill>
                <a:latin typeface="Tahoma" panose="020B0604030504040204" pitchFamily="34" charset="0"/>
                <a:ea typeface="Tahoma" panose="020B0604030504040204" pitchFamily="34" charset="0"/>
              </a:rPr>
              <a:t>لعبة </a:t>
            </a:r>
            <a:r>
              <a:rPr lang="ar-LB" sz="7200" b="1" dirty="0">
                <a:solidFill>
                  <a:srgbClr val="00B050"/>
                </a:solidFill>
                <a:latin typeface="Tahoma" panose="020B0604030504040204" pitchFamily="34" charset="0"/>
                <a:ea typeface="Tahoma" panose="020B0604030504040204" pitchFamily="34" charset="0"/>
              </a:rPr>
              <a:t>الهديَّة الموسيقيَّة</a:t>
            </a:r>
            <a:endParaRPr lang="en-US" sz="7200" b="1" dirty="0">
              <a:ln/>
              <a:solidFill>
                <a:srgbClr val="00B050"/>
              </a:solidFill>
              <a:latin typeface="Tahoma" panose="020B0604030504040204" pitchFamily="34" charset="0"/>
              <a:ea typeface="Tahoma" panose="020B0604030504040204" pitchFamily="34" charset="0"/>
            </a:endParaRPr>
          </a:p>
        </p:txBody>
      </p:sp>
      <p:grpSp>
        <p:nvGrpSpPr>
          <p:cNvPr id="2" name="Group 1">
            <a:extLst>
              <a:ext uri="{FF2B5EF4-FFF2-40B4-BE49-F238E27FC236}">
                <a16:creationId xmlns:a16="http://schemas.microsoft.com/office/drawing/2014/main" id="{55D2D5E0-E24C-D74D-95C4-95AF43B6E6AA}"/>
              </a:ext>
            </a:extLst>
          </p:cNvPr>
          <p:cNvGrpSpPr/>
          <p:nvPr/>
        </p:nvGrpSpPr>
        <p:grpSpPr>
          <a:xfrm>
            <a:off x="7169085" y="1766835"/>
            <a:ext cx="626932" cy="923330"/>
            <a:chOff x="8367435" y="2598173"/>
            <a:chExt cx="626932" cy="923330"/>
          </a:xfrm>
        </p:grpSpPr>
        <p:sp>
          <p:nvSpPr>
            <p:cNvPr id="10" name="Oval 9">
              <a:extLst>
                <a:ext uri="{FF2B5EF4-FFF2-40B4-BE49-F238E27FC236}">
                  <a16:creationId xmlns:a16="http://schemas.microsoft.com/office/drawing/2014/main" id="{422D4227-745D-1C4C-9B9F-BE51538AC815}"/>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3" name="Rectangle 12">
              <a:extLst>
                <a:ext uri="{FF2B5EF4-FFF2-40B4-BE49-F238E27FC236}">
                  <a16:creationId xmlns:a16="http://schemas.microsoft.com/office/drawing/2014/main" id="{41AE1A6A-C1C1-2545-AE88-CF755714564B}"/>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grpSp>
      <p:grpSp>
        <p:nvGrpSpPr>
          <p:cNvPr id="18" name="Group 17">
            <a:extLst>
              <a:ext uri="{FF2B5EF4-FFF2-40B4-BE49-F238E27FC236}">
                <a16:creationId xmlns:a16="http://schemas.microsoft.com/office/drawing/2014/main" id="{BCBF50E9-A6C4-F34D-B6B7-D76AEB60D58A}"/>
              </a:ext>
            </a:extLst>
          </p:cNvPr>
          <p:cNvGrpSpPr/>
          <p:nvPr/>
        </p:nvGrpSpPr>
        <p:grpSpPr>
          <a:xfrm>
            <a:off x="2996358" y="1806507"/>
            <a:ext cx="626932" cy="923330"/>
            <a:chOff x="8367435" y="2598173"/>
            <a:chExt cx="626932" cy="923330"/>
          </a:xfrm>
        </p:grpSpPr>
        <p:sp>
          <p:nvSpPr>
            <p:cNvPr id="20" name="Oval 19">
              <a:extLst>
                <a:ext uri="{FF2B5EF4-FFF2-40B4-BE49-F238E27FC236}">
                  <a16:creationId xmlns:a16="http://schemas.microsoft.com/office/drawing/2014/main" id="{445352A3-6AC0-084C-976F-AED847D7AFE6}"/>
                </a:ext>
              </a:extLst>
            </p:cNvPr>
            <p:cNvSpPr/>
            <p:nvPr/>
          </p:nvSpPr>
          <p:spPr>
            <a:xfrm>
              <a:off x="8367435" y="275030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1" name="Rectangle 20">
              <a:extLst>
                <a:ext uri="{FF2B5EF4-FFF2-40B4-BE49-F238E27FC236}">
                  <a16:creationId xmlns:a16="http://schemas.microsoft.com/office/drawing/2014/main" id="{41B57C8C-8D42-7849-98A3-67F9507CAD9E}"/>
                </a:ext>
              </a:extLst>
            </p:cNvPr>
            <p:cNvSpPr/>
            <p:nvPr/>
          </p:nvSpPr>
          <p:spPr>
            <a:xfrm>
              <a:off x="8489238" y="259817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grpSp>
      <p:pic>
        <p:nvPicPr>
          <p:cNvPr id="4" name="Picture 3" descr="Diagram&#10;&#10;Description automatically generated with medium confidence">
            <a:extLst>
              <a:ext uri="{FF2B5EF4-FFF2-40B4-BE49-F238E27FC236}">
                <a16:creationId xmlns:a16="http://schemas.microsoft.com/office/drawing/2014/main" id="{24A1C50D-184A-4764-9349-2882BF0F65D5}"/>
              </a:ext>
            </a:extLst>
          </p:cNvPr>
          <p:cNvPicPr>
            <a:picLocks noChangeAspect="1"/>
          </p:cNvPicPr>
          <p:nvPr/>
        </p:nvPicPr>
        <p:blipFill>
          <a:blip r:embed="rId4"/>
          <a:stretch>
            <a:fillRect/>
          </a:stretch>
        </p:blipFill>
        <p:spPr>
          <a:xfrm>
            <a:off x="5167282" y="2551443"/>
            <a:ext cx="4390575" cy="3394219"/>
          </a:xfrm>
          <a:prstGeom prst="rect">
            <a:avLst/>
          </a:prstGeom>
        </p:spPr>
      </p:pic>
      <p:pic>
        <p:nvPicPr>
          <p:cNvPr id="5" name="Picture 4">
            <a:extLst>
              <a:ext uri="{FF2B5EF4-FFF2-40B4-BE49-F238E27FC236}">
                <a16:creationId xmlns:a16="http://schemas.microsoft.com/office/drawing/2014/main" id="{ACEC291D-6617-C143-0343-4B17FDECD09D}"/>
              </a:ext>
            </a:extLst>
          </p:cNvPr>
          <p:cNvPicPr>
            <a:picLocks noChangeAspect="1"/>
          </p:cNvPicPr>
          <p:nvPr/>
        </p:nvPicPr>
        <p:blipFill>
          <a:blip r:embed="rId5"/>
          <a:stretch>
            <a:fillRect/>
          </a:stretch>
        </p:blipFill>
        <p:spPr>
          <a:xfrm>
            <a:off x="8885783" y="97075"/>
            <a:ext cx="3680567" cy="2716258"/>
          </a:xfrm>
          <a:prstGeom prst="rect">
            <a:avLst/>
          </a:prstGeom>
        </p:spPr>
      </p:pic>
    </p:spTree>
    <p:extLst>
      <p:ext uri="{BB962C8B-B14F-4D97-AF65-F5344CB8AC3E}">
        <p14:creationId xmlns:p14="http://schemas.microsoft.com/office/powerpoint/2010/main" val="348340316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10101"/>
            <a:ext cx="0" cy="2282024"/>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496173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200650" y="6551875"/>
            <a:ext cx="6726307"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753E242E-65E7-D54B-A929-F894479AEA6A}"/>
              </a:ext>
            </a:extLst>
          </p:cNvPr>
          <p:cNvSpPr/>
          <p:nvPr/>
        </p:nvSpPr>
        <p:spPr>
          <a:xfrm>
            <a:off x="2446287" y="470859"/>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أشغال يدويّة</a:t>
            </a:r>
          </a:p>
        </p:txBody>
      </p:sp>
      <p:pic>
        <p:nvPicPr>
          <p:cNvPr id="3" name="Picture 2" descr="A picture containing umbrella, accessory&#10;&#10;Description automatically generated">
            <a:extLst>
              <a:ext uri="{FF2B5EF4-FFF2-40B4-BE49-F238E27FC236}">
                <a16:creationId xmlns:a16="http://schemas.microsoft.com/office/drawing/2014/main" id="{D02A6A29-14F6-4C4F-9A70-F6802C8799FB}"/>
              </a:ext>
            </a:extLst>
          </p:cNvPr>
          <p:cNvPicPr>
            <a:picLocks noChangeAspect="1"/>
          </p:cNvPicPr>
          <p:nvPr/>
        </p:nvPicPr>
        <p:blipFill>
          <a:blip r:embed="rId3"/>
          <a:stretch>
            <a:fillRect/>
          </a:stretch>
        </p:blipFill>
        <p:spPr>
          <a:xfrm>
            <a:off x="3979151" y="1918734"/>
            <a:ext cx="3916492" cy="3964061"/>
          </a:xfrm>
          <a:prstGeom prst="rect">
            <a:avLst/>
          </a:prstGeom>
        </p:spPr>
      </p:pic>
      <p:pic>
        <p:nvPicPr>
          <p:cNvPr id="21" name="Picture 20" descr="Logo&#10;&#10;Description automatically generated">
            <a:extLst>
              <a:ext uri="{FF2B5EF4-FFF2-40B4-BE49-F238E27FC236}">
                <a16:creationId xmlns:a16="http://schemas.microsoft.com/office/drawing/2014/main" id="{425562F2-B312-460C-93F7-9A5B9E450D37}"/>
              </a:ext>
            </a:extLst>
          </p:cNvPr>
          <p:cNvPicPr>
            <a:picLocks noChangeAspect="1"/>
          </p:cNvPicPr>
          <p:nvPr/>
        </p:nvPicPr>
        <p:blipFill>
          <a:blip r:embed="rId4"/>
          <a:stretch>
            <a:fillRect/>
          </a:stretch>
        </p:blipFill>
        <p:spPr>
          <a:xfrm>
            <a:off x="1417814" y="2080736"/>
            <a:ext cx="2056946" cy="1348264"/>
          </a:xfrm>
          <a:prstGeom prst="rect">
            <a:avLst/>
          </a:prstGeom>
        </p:spPr>
      </p:pic>
      <p:pic>
        <p:nvPicPr>
          <p:cNvPr id="25" name="Picture 24" descr="A pair of scissors cutting a piece of paper&#10;&#10;Description automatically generated with low confidence">
            <a:extLst>
              <a:ext uri="{FF2B5EF4-FFF2-40B4-BE49-F238E27FC236}">
                <a16:creationId xmlns:a16="http://schemas.microsoft.com/office/drawing/2014/main" id="{0180EA46-17F0-490B-B59C-269C373818FD}"/>
              </a:ext>
            </a:extLst>
          </p:cNvPr>
          <p:cNvPicPr>
            <a:picLocks noChangeAspect="1"/>
          </p:cNvPicPr>
          <p:nvPr/>
        </p:nvPicPr>
        <p:blipFill>
          <a:blip r:embed="rId5"/>
          <a:stretch>
            <a:fillRect/>
          </a:stretch>
        </p:blipFill>
        <p:spPr>
          <a:xfrm rot="19465142" flipH="1">
            <a:off x="8717641" y="3394398"/>
            <a:ext cx="1895372" cy="1266458"/>
          </a:xfrm>
          <a:prstGeom prst="rect">
            <a:avLst/>
          </a:prstGeom>
        </p:spPr>
      </p:pic>
      <p:pic>
        <p:nvPicPr>
          <p:cNvPr id="26" name="Picture 25" descr="A picture containing writing implement, pencil, stationary, crayon&#10;&#10;Description automatically generated">
            <a:extLst>
              <a:ext uri="{FF2B5EF4-FFF2-40B4-BE49-F238E27FC236}">
                <a16:creationId xmlns:a16="http://schemas.microsoft.com/office/drawing/2014/main" id="{11DAEC79-EC29-444B-8B92-65B9B1F8A2C9}"/>
              </a:ext>
            </a:extLst>
          </p:cNvPr>
          <p:cNvPicPr>
            <a:picLocks noChangeAspect="1"/>
          </p:cNvPicPr>
          <p:nvPr/>
        </p:nvPicPr>
        <p:blipFill>
          <a:blip r:embed="rId6"/>
          <a:stretch>
            <a:fillRect/>
          </a:stretch>
        </p:blipFill>
        <p:spPr>
          <a:xfrm>
            <a:off x="1101760" y="4446948"/>
            <a:ext cx="2067476" cy="1992400"/>
          </a:xfrm>
          <a:prstGeom prst="rect">
            <a:avLst/>
          </a:prstGeom>
        </p:spPr>
      </p:pic>
      <p:pic>
        <p:nvPicPr>
          <p:cNvPr id="2" name="Picture 1">
            <a:extLst>
              <a:ext uri="{FF2B5EF4-FFF2-40B4-BE49-F238E27FC236}">
                <a16:creationId xmlns:a16="http://schemas.microsoft.com/office/drawing/2014/main" id="{29EBB4AB-89DD-FD14-2CDE-39774634593B}"/>
              </a:ext>
            </a:extLst>
          </p:cNvPr>
          <p:cNvPicPr>
            <a:picLocks noChangeAspect="1"/>
          </p:cNvPicPr>
          <p:nvPr/>
        </p:nvPicPr>
        <p:blipFill>
          <a:blip r:embed="rId7"/>
          <a:stretch>
            <a:fillRect/>
          </a:stretch>
        </p:blipFill>
        <p:spPr>
          <a:xfrm>
            <a:off x="8511433" y="0"/>
            <a:ext cx="3680567" cy="2716258"/>
          </a:xfrm>
          <a:prstGeom prst="rect">
            <a:avLst/>
          </a:prstGeom>
        </p:spPr>
      </p:pic>
    </p:spTree>
    <p:extLst>
      <p:ext uri="{BB962C8B-B14F-4D97-AF65-F5344CB8AC3E}">
        <p14:creationId xmlns:p14="http://schemas.microsoft.com/office/powerpoint/2010/main" val="314395220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467457"/>
            <a:ext cx="5805370" cy="243143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7200" dirty="0">
                <a:solidFill>
                  <a:srgbClr val="7030A0"/>
                </a:solidFill>
              </a:rPr>
              <a:t>إجا عيد الميالد</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اجا عيد الميلاد">
            <a:hlinkClick r:id="" action="ppaction://media"/>
            <a:extLst>
              <a:ext uri="{FF2B5EF4-FFF2-40B4-BE49-F238E27FC236}">
                <a16:creationId xmlns:a16="http://schemas.microsoft.com/office/drawing/2014/main" id="{DC7D0C68-794D-4ED7-91D8-A040A1B7729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34135" y="708446"/>
            <a:ext cx="609600" cy="609600"/>
          </a:xfrm>
          <a:prstGeom prst="rect">
            <a:avLst/>
          </a:prstGeom>
        </p:spPr>
      </p:pic>
    </p:spTree>
    <p:extLst>
      <p:ext uri="{BB962C8B-B14F-4D97-AF65-F5344CB8AC3E}">
        <p14:creationId xmlns:p14="http://schemas.microsoft.com/office/powerpoint/2010/main" val="25079008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7">
                <p:cTn id="7" fill="hold" display="0">
                  <p:stCondLst>
                    <p:cond delay="indefinite"/>
                  </p:stCondLst>
                  <p:endCondLst>
                    <p:cond evt="onStopAudio" delay="0">
                      <p:tgtEl>
                        <p:sldTgt/>
                      </p:tgtEl>
                    </p:cond>
                  </p:endCondLst>
                </p:cTn>
                <p:tgtEl>
                  <p:spTgt spid="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B081D79-EEBB-9631-CFCC-3EB39259208C}"/>
              </a:ext>
            </a:extLst>
          </p:cNvPr>
          <p:cNvSpPr/>
          <p:nvPr/>
        </p:nvSpPr>
        <p:spPr>
          <a:xfrm>
            <a:off x="21649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3C8DA22F-682D-3824-1132-0908C65B9A26}"/>
              </a:ext>
            </a:extLst>
          </p:cNvPr>
          <p:cNvSpPr/>
          <p:nvPr/>
        </p:nvSpPr>
        <p:spPr>
          <a:xfrm>
            <a:off x="12835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ABC62C55-2AB2-7819-B710-4E7890D44D25}"/>
              </a:ext>
            </a:extLst>
          </p:cNvPr>
          <p:cNvCxnSpPr/>
          <p:nvPr/>
        </p:nvCxnSpPr>
        <p:spPr>
          <a:xfrm flipH="1">
            <a:off x="3389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7B566B1D-DFCD-B998-B4A6-7A15774613FD}"/>
              </a:ext>
            </a:extLst>
          </p:cNvPr>
          <p:cNvCxnSpPr>
            <a:cxnSpLocks/>
          </p:cNvCxnSpPr>
          <p:nvPr/>
        </p:nvCxnSpPr>
        <p:spPr>
          <a:xfrm flipH="1">
            <a:off x="338924" y="302150"/>
            <a:ext cx="7952"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45F8959-50E2-5D35-3D87-8508678A1842}"/>
              </a:ext>
            </a:extLst>
          </p:cNvPr>
          <p:cNvCxnSpPr>
            <a:cxnSpLocks/>
          </p:cNvCxnSpPr>
          <p:nvPr/>
        </p:nvCxnSpPr>
        <p:spPr>
          <a:xfrm>
            <a:off x="3429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43284A5-D506-5337-83BA-13A684049CCC}"/>
              </a:ext>
            </a:extLst>
          </p:cNvPr>
          <p:cNvCxnSpPr>
            <a:cxnSpLocks/>
          </p:cNvCxnSpPr>
          <p:nvPr/>
        </p:nvCxnSpPr>
        <p:spPr>
          <a:xfrm flipH="1" flipV="1">
            <a:off x="338926" y="6551875"/>
            <a:ext cx="5088930"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E2983AA-B449-1E7C-A0CF-82E04579A166}"/>
              </a:ext>
            </a:extLst>
          </p:cNvPr>
          <p:cNvCxnSpPr>
            <a:cxnSpLocks/>
          </p:cNvCxnSpPr>
          <p:nvPr/>
        </p:nvCxnSpPr>
        <p:spPr>
          <a:xfrm flipH="1">
            <a:off x="51805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2F40CF5-97DD-7F7F-79A4-3BA7CDCA7506}"/>
              </a:ext>
            </a:extLst>
          </p:cNvPr>
          <p:cNvCxnSpPr>
            <a:cxnSpLocks/>
          </p:cNvCxnSpPr>
          <p:nvPr/>
        </p:nvCxnSpPr>
        <p:spPr>
          <a:xfrm>
            <a:off x="117967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3F639101-2226-EAED-3F8D-A3E19F114EFD}"/>
              </a:ext>
            </a:extLst>
          </p:cNvPr>
          <p:cNvPicPr>
            <a:picLocks noChangeAspect="1"/>
          </p:cNvPicPr>
          <p:nvPr/>
        </p:nvPicPr>
        <p:blipFill rotWithShape="1">
          <a:blip r:embed="rId3"/>
          <a:srcRect l="20364" t="27388" r="24280" b="30630"/>
          <a:stretch/>
        </p:blipFill>
        <p:spPr>
          <a:xfrm>
            <a:off x="64011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06514" y="458629"/>
            <a:ext cx="9159203" cy="5542351"/>
          </a:xfrm>
          <a:prstGeom prst="rect">
            <a:avLst/>
          </a:prstGeom>
        </p:spPr>
        <p:txBody>
          <a:bodyPr wrap="square">
            <a:spAutoFit/>
          </a:bodyPr>
          <a:lstStyle/>
          <a:p>
            <a:pPr marL="0" marR="0" algn="ctr" rtl="1">
              <a:lnSpc>
                <a:spcPct val="150000"/>
              </a:lnSpc>
              <a:spcBef>
                <a:spcPts val="0"/>
              </a:spcBef>
              <a:spcAft>
                <a:spcPts val="240"/>
              </a:spcAft>
            </a:pPr>
            <a:r>
              <a:rPr lang="ar-SA" sz="6000" b="1" dirty="0">
                <a:solidFill>
                  <a:srgbClr val="273582"/>
                </a:solidFill>
                <a:effectLst/>
                <a:latin typeface="Times New Roman" panose="02020603050405020304" pitchFamily="18" charset="0"/>
                <a:ea typeface="Times New Roman" panose="02020603050405020304" pitchFamily="18" charset="0"/>
              </a:rPr>
              <a:t>إجا عيد الميلاد رح تفرج كل البلاد</a:t>
            </a:r>
            <a:endParaRPr lang="en-US" sz="6000" b="1" dirty="0">
              <a:solidFill>
                <a:srgbClr val="273582"/>
              </a:solidFill>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6000" b="1" dirty="0">
                <a:solidFill>
                  <a:srgbClr val="273582"/>
                </a:solidFill>
                <a:effectLst/>
                <a:latin typeface="Times New Roman" panose="02020603050405020304" pitchFamily="18" charset="0"/>
                <a:ea typeface="Times New Roman" panose="02020603050405020304" pitchFamily="18" charset="0"/>
              </a:rPr>
              <a:t>يسوع من السما إيجا لكل الولاد </a:t>
            </a:r>
            <a:endParaRPr lang="en-US" sz="60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6000" b="1" dirty="0">
                <a:solidFill>
                  <a:srgbClr val="273582"/>
                </a:solidFill>
                <a:effectLst/>
                <a:latin typeface="Times New Roman" panose="02020603050405020304" pitchFamily="18" charset="0"/>
                <a:ea typeface="Times New Roman" panose="02020603050405020304" pitchFamily="18" charset="0"/>
              </a:rPr>
              <a:t>نحنا مبسوطين ودايما فرحانين</a:t>
            </a:r>
            <a:endParaRPr lang="en-US" sz="60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6000" b="1" dirty="0">
                <a:solidFill>
                  <a:srgbClr val="273582"/>
                </a:solidFill>
                <a:effectLst/>
                <a:latin typeface="Times New Roman" panose="02020603050405020304" pitchFamily="18" charset="0"/>
                <a:ea typeface="Times New Roman" panose="02020603050405020304" pitchFamily="18" charset="0"/>
              </a:rPr>
              <a:t>منعيد عيدك يا يسوع وحبك متذكرين</a:t>
            </a:r>
            <a:endParaRPr lang="en-US" sz="6000" b="1" dirty="0">
              <a:solidFill>
                <a:srgbClr val="273582"/>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925624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83070" y="37360"/>
            <a:ext cx="10389139" cy="6086025"/>
          </a:xfrm>
          <a:prstGeom prst="rect">
            <a:avLst/>
          </a:prstGeom>
        </p:spPr>
        <p:txBody>
          <a:bodyPr wrap="square">
            <a:spAutoFit/>
          </a:bodyPr>
          <a:lstStyle/>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ويمسح كل الدموع</a:t>
            </a:r>
          </a:p>
          <a:p>
            <a:pPr algn="ctr" rtl="1">
              <a:lnSpc>
                <a:spcPct val="200000"/>
              </a:lnSpc>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endParaRPr lang="en-US" sz="50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الزعل صار ممنوع</a:t>
            </a:r>
          </a:p>
        </p:txBody>
      </p:sp>
    </p:spTree>
    <p:extLst>
      <p:ext uri="{BB962C8B-B14F-4D97-AF65-F5344CB8AC3E}">
        <p14:creationId xmlns:p14="http://schemas.microsoft.com/office/powerpoint/2010/main" val="20807230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149" y="682366"/>
            <a:ext cx="10913701" cy="5001306"/>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أنا بهيدا العيد قلبي صار جديد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رح خبر كل الناس هالخبر السعيد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إجا يسوع عالارض من زمان بعيد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حتى يخلصك (اسم الولد) وتصير إنسان جديد</a:t>
            </a:r>
          </a:p>
        </p:txBody>
      </p:sp>
    </p:spTree>
    <p:extLst>
      <p:ext uri="{BB962C8B-B14F-4D97-AF65-F5344CB8AC3E}">
        <p14:creationId xmlns:p14="http://schemas.microsoft.com/office/powerpoint/2010/main" val="40527172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83070" y="37360"/>
            <a:ext cx="10389139" cy="6086025"/>
          </a:xfrm>
          <a:prstGeom prst="rect">
            <a:avLst/>
          </a:prstGeom>
        </p:spPr>
        <p:txBody>
          <a:bodyPr wrap="square">
            <a:spAutoFit/>
          </a:bodyPr>
          <a:lstStyle/>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ويمسح كل الدموع</a:t>
            </a:r>
          </a:p>
          <a:p>
            <a:pPr algn="ctr" rtl="1">
              <a:lnSpc>
                <a:spcPct val="200000"/>
              </a:lnSpc>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endParaRPr lang="en-US" sz="50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الزعل صار ممنوع</a:t>
            </a:r>
          </a:p>
        </p:txBody>
      </p:sp>
    </p:spTree>
    <p:extLst>
      <p:ext uri="{BB962C8B-B14F-4D97-AF65-F5344CB8AC3E}">
        <p14:creationId xmlns:p14="http://schemas.microsoft.com/office/powerpoint/2010/main" val="21768693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149" y="682366"/>
            <a:ext cx="10913701" cy="5001306"/>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انا بهيدا العيد رح اعمل شيء جديد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رح عيش </a:t>
            </a:r>
            <a:r>
              <a:rPr lang="ar-LB" sz="5400" b="1" dirty="0">
                <a:solidFill>
                  <a:srgbClr val="273582"/>
                </a:solidFill>
                <a:latin typeface="Times New Roman" panose="02020603050405020304" pitchFamily="18" charset="0"/>
                <a:ea typeface="Times New Roman" panose="02020603050405020304" pitchFamily="18" charset="0"/>
              </a:rPr>
              <a:t>متل </a:t>
            </a:r>
            <a:r>
              <a:rPr lang="ar-SA" sz="5400" b="1" dirty="0">
                <a:solidFill>
                  <a:srgbClr val="273582"/>
                </a:solidFill>
                <a:effectLst/>
                <a:latin typeface="Times New Roman" panose="02020603050405020304" pitchFamily="18" charset="0"/>
                <a:ea typeface="Times New Roman" panose="02020603050405020304" pitchFamily="18" charset="0"/>
              </a:rPr>
              <a:t>يسوع وغني هالنشيد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إيجا يسوع عالارض من زمان بعيد</a:t>
            </a:r>
            <a:endParaRPr lang="ar-LB" sz="54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 حتى يشيل كل الحزن ويخلي الفرحة تزيد</a:t>
            </a:r>
          </a:p>
        </p:txBody>
      </p:sp>
    </p:spTree>
    <p:extLst>
      <p:ext uri="{BB962C8B-B14F-4D97-AF65-F5344CB8AC3E}">
        <p14:creationId xmlns:p14="http://schemas.microsoft.com/office/powerpoint/2010/main" val="10574714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83070" y="37360"/>
            <a:ext cx="10389139" cy="6086025"/>
          </a:xfrm>
          <a:prstGeom prst="rect">
            <a:avLst/>
          </a:prstGeom>
        </p:spPr>
        <p:txBody>
          <a:bodyPr wrap="square">
            <a:spAutoFit/>
          </a:bodyPr>
          <a:lstStyle/>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ويمسح كل الدموع</a:t>
            </a:r>
          </a:p>
          <a:p>
            <a:pPr algn="ctr" rtl="1">
              <a:lnSpc>
                <a:spcPct val="200000"/>
              </a:lnSpc>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endParaRPr lang="en-US" sz="50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الزعل صار ممنوع</a:t>
            </a:r>
          </a:p>
        </p:txBody>
      </p:sp>
    </p:spTree>
    <p:extLst>
      <p:ext uri="{BB962C8B-B14F-4D97-AF65-F5344CB8AC3E}">
        <p14:creationId xmlns:p14="http://schemas.microsoft.com/office/powerpoint/2010/main" val="39891457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1700</TotalTime>
  <Words>1591</Words>
  <Application>Microsoft Macintosh PowerPoint</Application>
  <PresentationFormat>Widescreen</PresentationFormat>
  <Paragraphs>221</Paragraphs>
  <Slides>30</Slides>
  <Notes>15</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Arial</vt:lpstr>
      <vt:lpstr>Calibri</vt:lpstr>
      <vt:lpstr>Calibri Light</vt:lpstr>
      <vt:lpstr>Helvetica Neue</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273</cp:revision>
  <dcterms:created xsi:type="dcterms:W3CDTF">2020-02-20T11:27:55Z</dcterms:created>
  <dcterms:modified xsi:type="dcterms:W3CDTF">2022-07-19T07:58:59Z</dcterms:modified>
</cp:coreProperties>
</file>